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279" r:id="rId2"/>
    <p:sldId id="308" r:id="rId3"/>
    <p:sldId id="309" r:id="rId4"/>
    <p:sldId id="310" r:id="rId5"/>
    <p:sldId id="280" r:id="rId6"/>
    <p:sldId id="314" r:id="rId7"/>
    <p:sldId id="291" r:id="rId8"/>
    <p:sldId id="281" r:id="rId9"/>
    <p:sldId id="312" r:id="rId10"/>
    <p:sldId id="311" r:id="rId11"/>
    <p:sldId id="283" r:id="rId12"/>
    <p:sldId id="284" r:id="rId13"/>
    <p:sldId id="285" r:id="rId14"/>
    <p:sldId id="292" r:id="rId15"/>
    <p:sldId id="293" r:id="rId16"/>
    <p:sldId id="294" r:id="rId17"/>
    <p:sldId id="295" r:id="rId18"/>
    <p:sldId id="297" r:id="rId19"/>
    <p:sldId id="286" r:id="rId20"/>
    <p:sldId id="299" r:id="rId21"/>
    <p:sldId id="298" r:id="rId22"/>
    <p:sldId id="287" r:id="rId23"/>
    <p:sldId id="300" r:id="rId24"/>
    <p:sldId id="288" r:id="rId25"/>
    <p:sldId id="301" r:id="rId26"/>
    <p:sldId id="289" r:id="rId27"/>
    <p:sldId id="302" r:id="rId28"/>
    <p:sldId id="306" r:id="rId29"/>
    <p:sldId id="307" r:id="rId30"/>
    <p:sldId id="303" r:id="rId31"/>
    <p:sldId id="313" r:id="rId32"/>
    <p:sldId id="30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1" autoAdjust="0"/>
    <p:restoredTop sz="94660"/>
  </p:normalViewPr>
  <p:slideViewPr>
    <p:cSldViewPr snapToGrid="0" snapToObjects="1">
      <p:cViewPr>
        <p:scale>
          <a:sx n="76" d="100"/>
          <a:sy n="76" d="100"/>
        </p:scale>
        <p:origin x="-192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7C9EA0-6F54-CD40-A24F-E9AF4864D7EA}" type="datetimeFigureOut">
              <a:rPr lang="en-US" smtClean="0"/>
              <a:t>5/22/13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AA0DE9-20EB-1C40-999F-944371AAA480}" type="slidenum">
              <a:rPr lang="en-US" smtClean="0"/>
              <a:t>‹#›</a:t>
            </a:fld>
            <a:endParaRPr lang="en-US"/>
          </a:p>
        </p:txBody>
      </p:sp>
    </p:spTree>
    <p:extLst>
      <p:ext uri="{BB962C8B-B14F-4D97-AF65-F5344CB8AC3E}">
        <p14:creationId xmlns:p14="http://schemas.microsoft.com/office/powerpoint/2010/main" val="3089029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E8F152-9F48-A940-8C4B-67462D101164}" type="datetimeFigureOut">
              <a:rPr lang="en-US" smtClean="0"/>
              <a:t>5/22/13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DDBCDC-0644-C04B-8404-9C89E2B72EE6}" type="slidenum">
              <a:rPr lang="en-US" smtClean="0"/>
              <a:t>‹#›</a:t>
            </a:fld>
            <a:endParaRPr lang="en-US"/>
          </a:p>
        </p:txBody>
      </p:sp>
    </p:spTree>
    <p:extLst>
      <p:ext uri="{BB962C8B-B14F-4D97-AF65-F5344CB8AC3E}">
        <p14:creationId xmlns:p14="http://schemas.microsoft.com/office/powerpoint/2010/main" val="3304260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AF0DD-780B-0E44-96D4-5F0ABA7CDC55}" type="slidenum">
              <a:rPr lang="en-US" smtClean="0"/>
              <a:t>3</a:t>
            </a:fld>
            <a:endParaRPr lang="en-US"/>
          </a:p>
        </p:txBody>
      </p:sp>
    </p:spTree>
    <p:extLst>
      <p:ext uri="{BB962C8B-B14F-4D97-AF65-F5344CB8AC3E}">
        <p14:creationId xmlns:p14="http://schemas.microsoft.com/office/powerpoint/2010/main" val="2555726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A better alternative to simply disabling the truncate call is to track the valid section of the file by adding more metadata to the file format. This optimization will soon be a part of upcoming HDF5 release allowing all parallel HDF5 applications to more productively use HDF5 for I/O.</a:t>
            </a:r>
            <a:endParaRPr lang="en-US" dirty="0"/>
          </a:p>
        </p:txBody>
      </p:sp>
      <p:sp>
        <p:nvSpPr>
          <p:cNvPr id="4" name="Slide Number Placeholder 3"/>
          <p:cNvSpPr>
            <a:spLocks noGrp="1"/>
          </p:cNvSpPr>
          <p:nvPr>
            <p:ph type="sldNum" sz="quarter" idx="10"/>
          </p:nvPr>
        </p:nvSpPr>
        <p:spPr/>
        <p:txBody>
          <a:bodyPr/>
          <a:lstStyle/>
          <a:p>
            <a:fld id="{5CDDBCDC-0644-C04B-8404-9C89E2B72EE6}" type="slidenum">
              <a:rPr lang="en-US" smtClean="0"/>
              <a:t>21</a:t>
            </a:fld>
            <a:endParaRPr lang="en-US"/>
          </a:p>
        </p:txBody>
      </p:sp>
    </p:spTree>
    <p:extLst>
      <p:ext uri="{BB962C8B-B14F-4D97-AF65-F5344CB8AC3E}">
        <p14:creationId xmlns:p14="http://schemas.microsoft.com/office/powerpoint/2010/main" val="3445236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There was coincidentally a failed-over RAID controller pair, though the connection between that and the slower OSSs is not clear. Again, the issue resolved itself before the next run and subsequent runs were able to reduce dump time to around 20 minutes.</a:t>
            </a:r>
            <a:endParaRPr lang="en-US" dirty="0"/>
          </a:p>
        </p:txBody>
      </p:sp>
      <p:sp>
        <p:nvSpPr>
          <p:cNvPr id="4" name="Slide Number Placeholder 3"/>
          <p:cNvSpPr>
            <a:spLocks noGrp="1"/>
          </p:cNvSpPr>
          <p:nvPr>
            <p:ph type="sldNum" sz="quarter" idx="10"/>
          </p:nvPr>
        </p:nvSpPr>
        <p:spPr/>
        <p:txBody>
          <a:bodyPr/>
          <a:lstStyle/>
          <a:p>
            <a:fld id="{5CDDBCDC-0644-C04B-8404-9C89E2B72EE6}" type="slidenum">
              <a:rPr lang="en-US" smtClean="0"/>
              <a:t>23</a:t>
            </a:fld>
            <a:endParaRPr lang="en-US"/>
          </a:p>
        </p:txBody>
      </p:sp>
    </p:spTree>
    <p:extLst>
      <p:ext uri="{BB962C8B-B14F-4D97-AF65-F5344CB8AC3E}">
        <p14:creationId xmlns:p14="http://schemas.microsoft.com/office/powerpoint/2010/main" val="1455677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LMT</a:t>
            </a:r>
            <a:r>
              <a:rPr lang="en-US" baseline="0" dirty="0" smtClean="0"/>
              <a:t> or similar I/O monitoring tools that we can see performance to identify bottlenecks are needed.</a:t>
            </a:r>
            <a:endParaRPr lang="en-US" dirty="0"/>
          </a:p>
        </p:txBody>
      </p:sp>
      <p:sp>
        <p:nvSpPr>
          <p:cNvPr id="4" name="Slide Number Placeholder 3"/>
          <p:cNvSpPr>
            <a:spLocks noGrp="1"/>
          </p:cNvSpPr>
          <p:nvPr>
            <p:ph type="sldNum" sz="quarter" idx="10"/>
          </p:nvPr>
        </p:nvSpPr>
        <p:spPr/>
        <p:txBody>
          <a:bodyPr/>
          <a:lstStyle/>
          <a:p>
            <a:fld id="{5CDDBCDC-0644-C04B-8404-9C89E2B72EE6}" type="slidenum">
              <a:rPr lang="en-US" smtClean="0"/>
              <a:t>29</a:t>
            </a:fld>
            <a:endParaRPr lang="en-US"/>
          </a:p>
        </p:txBody>
      </p:sp>
    </p:spTree>
    <p:extLst>
      <p:ext uri="{BB962C8B-B14F-4D97-AF65-F5344CB8AC3E}">
        <p14:creationId xmlns:p14="http://schemas.microsoft.com/office/powerpoint/2010/main" val="4129856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AF0DD-780B-0E44-96D4-5F0ABA7CDC55}" type="slidenum">
              <a:rPr lang="en-US" smtClean="0"/>
              <a:t>4</a:t>
            </a:fld>
            <a:endParaRPr lang="en-US"/>
          </a:p>
        </p:txBody>
      </p:sp>
    </p:spTree>
    <p:extLst>
      <p:ext uri="{BB962C8B-B14F-4D97-AF65-F5344CB8AC3E}">
        <p14:creationId xmlns:p14="http://schemas.microsoft.com/office/powerpoint/2010/main" val="2555726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AF0DD-780B-0E44-96D4-5F0ABA7CDC55}" type="slidenum">
              <a:rPr lang="en-US" smtClean="0"/>
              <a:t>5</a:t>
            </a:fld>
            <a:endParaRPr lang="en-US"/>
          </a:p>
        </p:txBody>
      </p:sp>
    </p:spTree>
    <p:extLst>
      <p:ext uri="{BB962C8B-B14F-4D97-AF65-F5344CB8AC3E}">
        <p14:creationId xmlns:p14="http://schemas.microsoft.com/office/powerpoint/2010/main" val="2555726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March 1989: A power blackout in Canada affected 6 million people.</a:t>
            </a:r>
          </a:p>
          <a:p>
            <a:r>
              <a:rPr lang="en-US" sz="1200" kern="1200" dirty="0" smtClean="0">
                <a:solidFill>
                  <a:schemeClr val="tx1"/>
                </a:solidFill>
                <a:latin typeface="+mn-lt"/>
                <a:ea typeface="+mn-ea"/>
                <a:cs typeface="+mn-cs"/>
              </a:rPr>
              <a:t>October-November 2003: Solar panels fail on the $450 million Midori 2 research satellite, and astronauts take cover in the International Space Station.</a:t>
            </a:r>
          </a:p>
          <a:p>
            <a:r>
              <a:rPr lang="en-US" sz="1200" kern="1200" dirty="0" smtClean="0">
                <a:solidFill>
                  <a:schemeClr val="tx1"/>
                </a:solidFill>
                <a:latin typeface="+mn-lt"/>
                <a:ea typeface="+mn-ea"/>
                <a:cs typeface="+mn-cs"/>
              </a:rPr>
              <a:t>June 2011: Airlines report disruption of high-frequency radio communications near the Arctic.</a:t>
            </a:r>
            <a:endParaRPr lang="en-US" dirty="0" smtClean="0"/>
          </a:p>
          <a:p>
            <a:endParaRPr lang="en-US" dirty="0"/>
          </a:p>
        </p:txBody>
      </p:sp>
      <p:sp>
        <p:nvSpPr>
          <p:cNvPr id="4" name="Slide Number Placeholder 3"/>
          <p:cNvSpPr>
            <a:spLocks noGrp="1"/>
          </p:cNvSpPr>
          <p:nvPr>
            <p:ph type="sldNum" sz="quarter" idx="10"/>
          </p:nvPr>
        </p:nvSpPr>
        <p:spPr/>
        <p:txBody>
          <a:bodyPr/>
          <a:lstStyle/>
          <a:p>
            <a:fld id="{47CAF0DD-780B-0E44-96D4-5F0ABA7CDC55}" type="slidenum">
              <a:rPr lang="en-US" smtClean="0"/>
              <a:t>7</a:t>
            </a:fld>
            <a:endParaRPr lang="en-US"/>
          </a:p>
        </p:txBody>
      </p:sp>
    </p:spTree>
    <p:extLst>
      <p:ext uri="{BB962C8B-B14F-4D97-AF65-F5344CB8AC3E}">
        <p14:creationId xmlns:p14="http://schemas.microsoft.com/office/powerpoint/2010/main" val="255572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AF0DD-780B-0E44-96D4-5F0ABA7CDC55}" type="slidenum">
              <a:rPr lang="en-US" smtClean="0"/>
              <a:t>8</a:t>
            </a:fld>
            <a:endParaRPr lang="en-US"/>
          </a:p>
        </p:txBody>
      </p:sp>
    </p:spTree>
    <p:extLst>
      <p:ext uri="{BB962C8B-B14F-4D97-AF65-F5344CB8AC3E}">
        <p14:creationId xmlns:p14="http://schemas.microsoft.com/office/powerpoint/2010/main" val="255572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Understanding physical mechanisms responsible for producing magnetic reconnection in a collisionless plasma</a:t>
            </a:r>
            <a:r>
              <a:rPr lang="en-US" sz="1200" baseline="0" dirty="0" smtClean="0"/>
              <a:t> </a:t>
            </a:r>
            <a:r>
              <a:rPr lang="en-US" sz="1200" dirty="0" smtClean="0"/>
              <a:t>is important to characterize the symmetry properties of the particle distribution</a:t>
            </a:r>
            <a:endParaRPr lang="en-US" dirty="0"/>
          </a:p>
        </p:txBody>
      </p:sp>
      <p:sp>
        <p:nvSpPr>
          <p:cNvPr id="4" name="Slide Number Placeholder 3"/>
          <p:cNvSpPr>
            <a:spLocks noGrp="1"/>
          </p:cNvSpPr>
          <p:nvPr>
            <p:ph type="sldNum" sz="quarter" idx="10"/>
          </p:nvPr>
        </p:nvSpPr>
        <p:spPr/>
        <p:txBody>
          <a:bodyPr/>
          <a:lstStyle/>
          <a:p>
            <a:fld id="{47CAF0DD-780B-0E44-96D4-5F0ABA7CDC55}" type="slidenum">
              <a:rPr lang="en-US" smtClean="0"/>
              <a:t>9</a:t>
            </a:fld>
            <a:endParaRPr lang="en-US"/>
          </a:p>
        </p:txBody>
      </p:sp>
    </p:spTree>
    <p:extLst>
      <p:ext uri="{BB962C8B-B14F-4D97-AF65-F5344CB8AC3E}">
        <p14:creationId xmlns:p14="http://schemas.microsoft.com/office/powerpoint/2010/main" val="2555726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AF0DD-780B-0E44-96D4-5F0ABA7CDC55}" type="slidenum">
              <a:rPr lang="en-US" smtClean="0"/>
              <a:t>16</a:t>
            </a:fld>
            <a:endParaRPr lang="en-US"/>
          </a:p>
        </p:txBody>
      </p:sp>
    </p:spTree>
    <p:extLst>
      <p:ext uri="{BB962C8B-B14F-4D97-AF65-F5344CB8AC3E}">
        <p14:creationId xmlns:p14="http://schemas.microsoft.com/office/powerpoint/2010/main" val="255572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Writing large file is not ideal as well because managing</a:t>
            </a:r>
            <a:r>
              <a:rPr lang="en-US" baseline="0" dirty="0" smtClean="0"/>
              <a:t> a 40TB file is not easy. We are working on creating </a:t>
            </a:r>
            <a:r>
              <a:rPr lang="en-US" baseline="0" dirty="0" err="1" smtClean="0"/>
              <a:t>subfiles</a:t>
            </a:r>
            <a:r>
              <a:rPr lang="en-US" baseline="0" dirty="0" smtClean="0"/>
              <a:t> that are a bit more manageable. </a:t>
            </a:r>
            <a:endParaRPr lang="en-US" dirty="0"/>
          </a:p>
        </p:txBody>
      </p:sp>
      <p:sp>
        <p:nvSpPr>
          <p:cNvPr id="4" name="Slide Number Placeholder 3"/>
          <p:cNvSpPr>
            <a:spLocks noGrp="1"/>
          </p:cNvSpPr>
          <p:nvPr>
            <p:ph type="sldNum" sz="quarter" idx="10"/>
          </p:nvPr>
        </p:nvSpPr>
        <p:spPr/>
        <p:txBody>
          <a:bodyPr/>
          <a:lstStyle/>
          <a:p>
            <a:fld id="{5CDDBCDC-0644-C04B-8404-9C89E2B72EE6}" type="slidenum">
              <a:rPr lang="en-US" smtClean="0"/>
              <a:t>18</a:t>
            </a:fld>
            <a:endParaRPr lang="en-US"/>
          </a:p>
        </p:txBody>
      </p:sp>
    </p:spTree>
    <p:extLst>
      <p:ext uri="{BB962C8B-B14F-4D97-AF65-F5344CB8AC3E}">
        <p14:creationId xmlns:p14="http://schemas.microsoft.com/office/powerpoint/2010/main" val="20138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DDBCDC-0644-C04B-8404-9C89E2B72EE6}" type="slidenum">
              <a:rPr lang="en-US" smtClean="0"/>
              <a:t>20</a:t>
            </a:fld>
            <a:endParaRPr lang="en-US"/>
          </a:p>
        </p:txBody>
      </p:sp>
    </p:spTree>
    <p:extLst>
      <p:ext uri="{BB962C8B-B14F-4D97-AF65-F5344CB8AC3E}">
        <p14:creationId xmlns:p14="http://schemas.microsoft.com/office/powerpoint/2010/main" val="3445236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shadeToTitle="1">
        <a:gradFill flip="none" rotWithShape="1">
          <a:gsLst>
            <a:gs pos="0">
              <a:srgbClr val="FFFFB3"/>
            </a:gs>
            <a:gs pos="100000">
              <a:srgbClr val="939465"/>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9" name="Rectangle 8"/>
          <p:cNvSpPr/>
          <p:nvPr/>
        </p:nvSpPr>
        <p:spPr>
          <a:xfrm>
            <a:off x="0" y="1513150"/>
            <a:ext cx="9144000" cy="481144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9047" tIns="9523" rIns="19047" bIns="9523" anchor="ctr">
            <a:prstTxWarp prst="textNoShape">
              <a:avLst/>
            </a:prstTxWarp>
          </a:bodyPr>
          <a:lstStyle/>
          <a:p>
            <a:pPr algn="ctr" defTabSz="522138">
              <a:defRPr/>
            </a:pPr>
            <a:endParaRPr lang="en-US">
              <a:solidFill>
                <a:schemeClr val="bg2"/>
              </a:solidFill>
              <a:ea typeface="ＭＳ Ｐゴシック" charset="-128"/>
              <a:cs typeface="ＭＳ Ｐゴシック" charset="-128"/>
            </a:endParaRPr>
          </a:p>
        </p:txBody>
      </p:sp>
      <p:sp>
        <p:nvSpPr>
          <p:cNvPr id="2" name="Title 1"/>
          <p:cNvSpPr>
            <a:spLocks noGrp="1"/>
          </p:cNvSpPr>
          <p:nvPr>
            <p:ph type="ctrTitle"/>
          </p:nvPr>
        </p:nvSpPr>
        <p:spPr>
          <a:xfrm>
            <a:off x="685800" y="1950112"/>
            <a:ext cx="7772400" cy="1478888"/>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accent1"/>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882544"/>
            <a:ext cx="7772400" cy="841856"/>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8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pic>
        <p:nvPicPr>
          <p:cNvPr id="10" name="Picture 16" descr="LBL_logo_bl_notext.png"/>
          <p:cNvPicPr>
            <a:picLocks noChangeAspect="1"/>
          </p:cNvPicPr>
          <p:nvPr/>
        </p:nvPicPr>
        <p:blipFill>
          <a:blip r:embed="rId2"/>
          <a:srcRect/>
          <a:stretch>
            <a:fillRect/>
          </a:stretch>
        </p:blipFill>
        <p:spPr bwMode="auto">
          <a:xfrm>
            <a:off x="457200" y="381000"/>
            <a:ext cx="1076678" cy="816438"/>
          </a:xfrm>
          <a:prstGeom prst="rect">
            <a:avLst/>
          </a:prstGeom>
          <a:noFill/>
          <a:ln w="9525">
            <a:noFill/>
            <a:miter lim="800000"/>
            <a:headEnd/>
            <a:tailEnd/>
          </a:ln>
        </p:spPr>
      </p:pic>
      <p:pic>
        <p:nvPicPr>
          <p:cNvPr id="12" name="Picture 20" descr="CRD_logo_new2.png"/>
          <p:cNvPicPr>
            <a:picLocks noChangeAspect="1"/>
          </p:cNvPicPr>
          <p:nvPr/>
        </p:nvPicPr>
        <p:blipFill>
          <a:blip r:embed="rId3"/>
          <a:srcRect/>
          <a:stretch>
            <a:fillRect/>
          </a:stretch>
        </p:blipFill>
        <p:spPr bwMode="auto">
          <a:xfrm>
            <a:off x="6525840" y="70776"/>
            <a:ext cx="2316643" cy="1442374"/>
          </a:xfrm>
          <a:prstGeom prst="rect">
            <a:avLst/>
          </a:prstGeom>
          <a:noFill/>
          <a:ln w="9525">
            <a:noFill/>
            <a:miter lim="800000"/>
            <a:headEnd/>
            <a:tailEnd/>
          </a:ln>
        </p:spPr>
      </p:pic>
      <p:sp>
        <p:nvSpPr>
          <p:cNvPr id="8" name="Text Placeholder 7"/>
          <p:cNvSpPr>
            <a:spLocks noGrp="1"/>
          </p:cNvSpPr>
          <p:nvPr>
            <p:ph type="body" sz="quarter" idx="10"/>
          </p:nvPr>
        </p:nvSpPr>
        <p:spPr>
          <a:xfrm>
            <a:off x="685800" y="5105400"/>
            <a:ext cx="7772400" cy="685800"/>
          </a:xfrm>
        </p:spPr>
        <p:txBody>
          <a:bodyPr>
            <a:normAutofit/>
          </a:bodyPr>
          <a:lstStyle>
            <a:lvl1pPr>
              <a:defRPr sz="1800"/>
            </a:lvl1pPr>
          </a:lstStyle>
          <a:p>
            <a:pPr lvl="0"/>
            <a:r>
              <a:rPr lang="en-US" smtClean="0"/>
              <a:t>Click to edit Master text styles</a:t>
            </a:r>
          </a:p>
        </p:txBody>
      </p:sp>
      <p:pic>
        <p:nvPicPr>
          <p:cNvPr id="13" name="Picture 16" descr="DOE_Office_Science_blk_side.png"/>
          <p:cNvPicPr>
            <a:picLocks noChangeAspect="1"/>
          </p:cNvPicPr>
          <p:nvPr/>
        </p:nvPicPr>
        <p:blipFill>
          <a:blip r:embed="rId4"/>
          <a:srcRect/>
          <a:stretch>
            <a:fillRect/>
          </a:stretch>
        </p:blipFill>
        <p:spPr bwMode="auto">
          <a:xfrm>
            <a:off x="7684162" y="6516711"/>
            <a:ext cx="1268346" cy="214313"/>
          </a:xfrm>
          <a:prstGeom prst="rect">
            <a:avLst/>
          </a:prstGeom>
          <a:noFill/>
          <a:ln w="9525">
            <a:noFill/>
            <a:miter lim="800000"/>
            <a:headEnd/>
            <a:tailEnd/>
          </a:ln>
        </p:spPr>
      </p:pic>
      <p:cxnSp>
        <p:nvCxnSpPr>
          <p:cNvPr id="11" name="Straight Connector 10"/>
          <p:cNvCxnSpPr/>
          <p:nvPr/>
        </p:nvCxnSpPr>
        <p:spPr>
          <a:xfrm>
            <a:off x="0" y="1513150"/>
            <a:ext cx="9144000"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2_Title Slide with Image">
    <p:bg>
      <p:bgPr shadeToTitle="1">
        <a:gradFill flip="none" rotWithShape="1">
          <a:gsLst>
            <a:gs pos="0">
              <a:srgbClr val="FFFFB3"/>
            </a:gs>
            <a:gs pos="100000">
              <a:srgbClr val="939465"/>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6" name="Rectangle 5"/>
          <p:cNvSpPr/>
          <p:nvPr/>
        </p:nvSpPr>
        <p:spPr>
          <a:xfrm>
            <a:off x="0" y="0"/>
            <a:ext cx="9144000" cy="6324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9047" tIns="9523" rIns="19047" bIns="9523" anchor="ctr">
            <a:prstTxWarp prst="textNoShape">
              <a:avLst/>
            </a:prstTxWarp>
          </a:bodyPr>
          <a:lstStyle/>
          <a:p>
            <a:pPr algn="ctr" defTabSz="522138">
              <a:defRPr/>
            </a:pPr>
            <a:endParaRPr lang="en-US">
              <a:solidFill>
                <a:schemeClr val="bg2"/>
              </a:solidFill>
              <a:ea typeface="ＭＳ Ｐゴシック" charset="-128"/>
              <a:cs typeface="ＭＳ Ｐゴシック" charset="-128"/>
            </a:endParaRPr>
          </a:p>
        </p:txBody>
      </p:sp>
      <p:sp>
        <p:nvSpPr>
          <p:cNvPr id="2" name="Title 1"/>
          <p:cNvSpPr>
            <a:spLocks noGrp="1"/>
          </p:cNvSpPr>
          <p:nvPr>
            <p:ph type="ctrTitle"/>
          </p:nvPr>
        </p:nvSpPr>
        <p:spPr>
          <a:xfrm>
            <a:off x="685800" y="2975184"/>
            <a:ext cx="7772400" cy="1478888"/>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accent1"/>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4570158"/>
            <a:ext cx="7772400" cy="654160"/>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8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8" name="Text Placeholder 7"/>
          <p:cNvSpPr>
            <a:spLocks noGrp="1"/>
          </p:cNvSpPr>
          <p:nvPr>
            <p:ph type="body" sz="quarter" idx="10"/>
          </p:nvPr>
        </p:nvSpPr>
        <p:spPr>
          <a:xfrm>
            <a:off x="685800" y="5336712"/>
            <a:ext cx="7772400" cy="451763"/>
          </a:xfrm>
        </p:spPr>
        <p:txBody>
          <a:bodyPr>
            <a:normAutofit/>
          </a:bodyPr>
          <a:lstStyle>
            <a:lvl1pPr algn="l">
              <a:defRPr sz="1800"/>
            </a:lvl1pPr>
          </a:lstStyle>
          <a:p>
            <a:pPr lvl="0"/>
            <a:r>
              <a:rPr lang="en-US" smtClean="0"/>
              <a:t>Click to edit Master text styles</a:t>
            </a:r>
          </a:p>
        </p:txBody>
      </p:sp>
      <p:pic>
        <p:nvPicPr>
          <p:cNvPr id="12" name="Picture 16" descr="DOE_Office_Science_blk_side.png"/>
          <p:cNvPicPr>
            <a:picLocks noChangeAspect="1"/>
          </p:cNvPicPr>
          <p:nvPr/>
        </p:nvPicPr>
        <p:blipFill>
          <a:blip r:embed="rId2"/>
          <a:srcRect/>
          <a:stretch>
            <a:fillRect/>
          </a:stretch>
        </p:blipFill>
        <p:spPr bwMode="auto">
          <a:xfrm>
            <a:off x="7684162" y="6516711"/>
            <a:ext cx="1268346" cy="214313"/>
          </a:xfrm>
          <a:prstGeom prst="rect">
            <a:avLst/>
          </a:prstGeom>
          <a:noFill/>
          <a:ln w="9525">
            <a:noFill/>
            <a:miter lim="800000"/>
            <a:headEnd/>
            <a:tailEnd/>
          </a:ln>
        </p:spPr>
      </p:pic>
      <p:pic>
        <p:nvPicPr>
          <p:cNvPr id="10" name="Picture Placeholder 40" descr="panorama.jpg"/>
          <p:cNvPicPr>
            <a:picLocks noChangeAspect="1"/>
          </p:cNvPicPr>
          <p:nvPr/>
        </p:nvPicPr>
        <p:blipFill>
          <a:blip r:embed="rId3"/>
          <a:srcRect/>
          <a:stretch>
            <a:fillRect/>
          </a:stretch>
        </p:blipFill>
        <p:spPr>
          <a:xfrm>
            <a:off x="0" y="0"/>
            <a:ext cx="9144000" cy="2743200"/>
          </a:xfrm>
          <a:prstGeom prst="rect">
            <a:avLst/>
          </a:prstGeom>
        </p:spPr>
      </p:pic>
    </p:spTree>
    <p:extLst>
      <p:ext uri="{BB962C8B-B14F-4D97-AF65-F5344CB8AC3E}">
        <p14:creationId xmlns:p14="http://schemas.microsoft.com/office/powerpoint/2010/main" val="7032407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gradFill flip="none" rotWithShape="1">
          <a:gsLst>
            <a:gs pos="0">
              <a:srgbClr val="FFFFB3"/>
            </a:gs>
            <a:gs pos="100000">
              <a:srgbClr val="93946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15193" y="1295400"/>
            <a:ext cx="7313613" cy="4892040"/>
          </a:xfrm>
        </p:spPr>
        <p:txBody>
          <a:bodyPr/>
          <a:lstStyle>
            <a:lvl3pPr>
              <a:spcBef>
                <a:spcPts val="400"/>
              </a:spcBef>
              <a:defRPr/>
            </a:lvl3p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10"/>
          </p:nvPr>
        </p:nvSpPr>
        <p:spPr>
          <a:xfrm>
            <a:off x="200025" y="6516711"/>
            <a:ext cx="760413" cy="265089"/>
          </a:xfrm>
          <a:prstGeom prst="rect">
            <a:avLst/>
          </a:prstGeom>
        </p:spPr>
        <p:txBody>
          <a:bodyPr/>
          <a:lstStyle>
            <a:lvl1pPr>
              <a:defRPr sz="900"/>
            </a:lvl1pPr>
          </a:lstStyle>
          <a:p>
            <a:fld id="{B26BA2AB-3F8E-BC41-AFE2-BC3A9A767DBB}" type="datetime1">
              <a:rPr lang="en-US" smtClean="0"/>
              <a:t>5/22/13</a:t>
            </a:fld>
            <a:endParaRPr lang="en-US"/>
          </a:p>
        </p:txBody>
      </p:sp>
      <p:sp>
        <p:nvSpPr>
          <p:cNvPr id="5" name="Footer Placeholder 4"/>
          <p:cNvSpPr>
            <a:spLocks noGrp="1"/>
          </p:cNvSpPr>
          <p:nvPr>
            <p:ph type="ftr" sz="quarter" idx="11"/>
          </p:nvPr>
        </p:nvSpPr>
        <p:spPr>
          <a:xfrm>
            <a:off x="960438" y="6516711"/>
            <a:ext cx="5486400" cy="259278"/>
          </a:xfrm>
          <a:prstGeom prst="rect">
            <a:avLst/>
          </a:prstGeom>
        </p:spPr>
        <p:txBody>
          <a:bodyPr/>
          <a:lstStyle>
            <a:lvl1pPr algn="ctr">
              <a:defRPr sz="900"/>
            </a:lvl1pPr>
          </a:lstStyle>
          <a:p>
            <a:endParaRPr lang="en-US"/>
          </a:p>
        </p:txBody>
      </p:sp>
      <p:sp>
        <p:nvSpPr>
          <p:cNvPr id="9" name="Slide Number Placeholder 5"/>
          <p:cNvSpPr>
            <a:spLocks noGrp="1"/>
          </p:cNvSpPr>
          <p:nvPr>
            <p:ph type="sldNum" sz="quarter" idx="12"/>
          </p:nvPr>
        </p:nvSpPr>
        <p:spPr>
          <a:xfrm>
            <a:off x="6477000" y="6516711"/>
            <a:ext cx="672546" cy="250614"/>
          </a:xfrm>
          <a:prstGeom prst="rect">
            <a:avLst/>
          </a:prstGeom>
        </p:spPr>
        <p:txBody>
          <a:bodyPr/>
          <a:lstStyle>
            <a:lvl1pPr>
              <a:defRPr sz="900"/>
            </a:lvl1pPr>
          </a:lstStyle>
          <a:p>
            <a:fld id="{C41FD94A-3280-6B4A-962C-1D6736B77269}" type="slidenum">
              <a:rPr lang="en-US" smtClean="0"/>
              <a:t>‹#›</a:t>
            </a:fld>
            <a:endParaRPr lang="en-US"/>
          </a:p>
        </p:txBody>
      </p:sp>
      <p:sp>
        <p:nvSpPr>
          <p:cNvPr id="7" name="Title 1"/>
          <p:cNvSpPr>
            <a:spLocks noGrp="1"/>
          </p:cNvSpPr>
          <p:nvPr>
            <p:ph type="title"/>
          </p:nvPr>
        </p:nvSpPr>
        <p:spPr>
          <a:xfrm>
            <a:off x="914400" y="76200"/>
            <a:ext cx="7772400" cy="769143"/>
          </a:xfrm>
        </p:spPr>
        <p:txBody>
          <a:bodyPr/>
          <a:lstStyle/>
          <a:p>
            <a:r>
              <a:rPr lang="en-US" smtClean="0"/>
              <a:t>Click to edit Master title style</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bg>
      <p:bgPr>
        <a:gradFill flip="none" rotWithShape="1">
          <a:gsLst>
            <a:gs pos="0">
              <a:srgbClr val="FFFFB3"/>
            </a:gs>
            <a:gs pos="100000">
              <a:srgbClr val="93946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769143"/>
          </a:xfrm>
        </p:spPr>
        <p:txBody>
          <a:bodyPr/>
          <a:lstStyle/>
          <a:p>
            <a:r>
              <a:rPr lang="en-US" smtClean="0"/>
              <a:t>Click to edit Master title style</a:t>
            </a:r>
            <a:endParaRPr dirty="0"/>
          </a:p>
        </p:txBody>
      </p:sp>
      <p:sp>
        <p:nvSpPr>
          <p:cNvPr id="3" name="Content Placeholder 2"/>
          <p:cNvSpPr>
            <a:spLocks noGrp="1"/>
          </p:cNvSpPr>
          <p:nvPr>
            <p:ph sz="half" idx="1"/>
          </p:nvPr>
        </p:nvSpPr>
        <p:spPr>
          <a:xfrm>
            <a:off x="914400" y="1295400"/>
            <a:ext cx="3566160" cy="489204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295400"/>
            <a:ext cx="3566160" cy="48920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Date Placeholder 3"/>
          <p:cNvSpPr>
            <a:spLocks noGrp="1"/>
          </p:cNvSpPr>
          <p:nvPr>
            <p:ph type="dt" sz="half" idx="10"/>
          </p:nvPr>
        </p:nvSpPr>
        <p:spPr>
          <a:xfrm>
            <a:off x="200025" y="6516711"/>
            <a:ext cx="760413" cy="265089"/>
          </a:xfrm>
          <a:prstGeom prst="rect">
            <a:avLst/>
          </a:prstGeom>
        </p:spPr>
        <p:txBody>
          <a:bodyPr/>
          <a:lstStyle>
            <a:lvl1pPr>
              <a:defRPr sz="900"/>
            </a:lvl1pPr>
          </a:lstStyle>
          <a:p>
            <a:fld id="{88F495A8-CB63-B748-B0B2-C1A1C90EA1BD}" type="datetime1">
              <a:rPr lang="en-US" smtClean="0"/>
              <a:t>5/22/13</a:t>
            </a:fld>
            <a:endParaRPr lang="en-US"/>
          </a:p>
        </p:txBody>
      </p:sp>
      <p:sp>
        <p:nvSpPr>
          <p:cNvPr id="9" name="Footer Placeholder 4"/>
          <p:cNvSpPr>
            <a:spLocks noGrp="1"/>
          </p:cNvSpPr>
          <p:nvPr>
            <p:ph type="ftr" sz="quarter" idx="11"/>
          </p:nvPr>
        </p:nvSpPr>
        <p:spPr>
          <a:xfrm>
            <a:off x="960438" y="6516711"/>
            <a:ext cx="5486400" cy="259278"/>
          </a:xfrm>
          <a:prstGeom prst="rect">
            <a:avLst/>
          </a:prstGeom>
        </p:spPr>
        <p:txBody>
          <a:bodyPr/>
          <a:lstStyle>
            <a:lvl1pPr algn="ctr">
              <a:defRPr sz="900"/>
            </a:lvl1pPr>
          </a:lstStyle>
          <a:p>
            <a:endParaRPr lang="en-US"/>
          </a:p>
        </p:txBody>
      </p:sp>
      <p:sp>
        <p:nvSpPr>
          <p:cNvPr id="11" name="Slide Number Placeholder 5"/>
          <p:cNvSpPr>
            <a:spLocks noGrp="1"/>
          </p:cNvSpPr>
          <p:nvPr>
            <p:ph type="sldNum" sz="quarter" idx="12"/>
          </p:nvPr>
        </p:nvSpPr>
        <p:spPr>
          <a:xfrm>
            <a:off x="6477000" y="6516711"/>
            <a:ext cx="672546" cy="250614"/>
          </a:xfrm>
          <a:prstGeom prst="rect">
            <a:avLst/>
          </a:prstGeom>
        </p:spPr>
        <p:txBody>
          <a:bodyPr/>
          <a:lstStyle>
            <a:lvl1pPr>
              <a:defRPr sz="900"/>
            </a:lvl1pPr>
          </a:lstStyle>
          <a:p>
            <a:fld id="{C41FD94A-3280-6B4A-962C-1D6736B7726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flip="none" rotWithShape="1">
          <a:gsLst>
            <a:gs pos="0">
              <a:srgbClr val="FFFFB3"/>
            </a:gs>
            <a:gs pos="100000">
              <a:srgbClr val="93946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769143"/>
          </a:xfrm>
        </p:spPr>
        <p:txBody>
          <a:bodyPr/>
          <a:lstStyle>
            <a:lvl1pPr>
              <a:defRPr/>
            </a:lvl1pPr>
          </a:lstStyle>
          <a:p>
            <a:r>
              <a:rPr lang="en-US" smtClean="0"/>
              <a:t>Click to edit Master title style</a:t>
            </a:r>
            <a:endParaRPr dirty="0"/>
          </a:p>
        </p:txBody>
      </p:sp>
      <p:sp>
        <p:nvSpPr>
          <p:cNvPr id="3" name="Text Placeholder 2"/>
          <p:cNvSpPr>
            <a:spLocks noGrp="1"/>
          </p:cNvSpPr>
          <p:nvPr>
            <p:ph type="body" idx="1"/>
          </p:nvPr>
        </p:nvSpPr>
        <p:spPr>
          <a:xfrm>
            <a:off x="897368" y="1295400"/>
            <a:ext cx="3566159" cy="584035"/>
          </a:xfrm>
          <a:solidFill>
            <a:schemeClr val="accent6"/>
          </a:solidFill>
        </p:spPr>
        <p:txBody>
          <a:bodyPr anchor="ctr" anchorCtr="0">
            <a:normAutofit/>
          </a:bodyPr>
          <a:lstStyle>
            <a:lvl1pPr marL="0" indent="0" algn="ctr">
              <a:spcBef>
                <a:spcPct val="0"/>
              </a:spcBef>
              <a:buNone/>
              <a:defRPr sz="1800" b="1" i="0" baseline="0">
                <a:solidFill>
                  <a:schemeClr val="tx1"/>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1879435"/>
            <a:ext cx="3566160" cy="4308004"/>
          </a:xfrm>
        </p:spPr>
        <p:txBody>
          <a:bodyPr/>
          <a:lstStyle>
            <a:lvl1pPr>
              <a:defRPr sz="18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646514" y="1295400"/>
            <a:ext cx="3566160" cy="584035"/>
          </a:xfrm>
          <a:solidFill>
            <a:schemeClr val="accent6"/>
          </a:solidFill>
        </p:spPr>
        <p:txBody>
          <a:bodyPr anchor="ctr" anchorCtr="0">
            <a:normAutofit/>
          </a:bodyPr>
          <a:lstStyle>
            <a:lvl1pPr marL="0" indent="0" algn="ctr">
              <a:spcBef>
                <a:spcPct val="0"/>
              </a:spcBef>
              <a:buNone/>
              <a:defRPr sz="1800" b="1" i="0" baseline="0">
                <a:solidFill>
                  <a:schemeClr val="tx1"/>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1879435"/>
            <a:ext cx="3566160" cy="4308004"/>
          </a:xfrm>
        </p:spPr>
        <p:txBody>
          <a:bodyPr/>
          <a:lstStyle>
            <a:lvl1pPr>
              <a:defRPr sz="18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16" name="Footer Placeholder 4"/>
          <p:cNvSpPr>
            <a:spLocks noGrp="1"/>
          </p:cNvSpPr>
          <p:nvPr>
            <p:ph type="ftr" sz="quarter" idx="11"/>
          </p:nvPr>
        </p:nvSpPr>
        <p:spPr>
          <a:xfrm>
            <a:off x="960438" y="6516711"/>
            <a:ext cx="5486400" cy="259278"/>
          </a:xfrm>
          <a:prstGeom prst="rect">
            <a:avLst/>
          </a:prstGeom>
        </p:spPr>
        <p:txBody>
          <a:bodyPr/>
          <a:lstStyle>
            <a:lvl1pPr algn="ctr">
              <a:defRPr sz="900"/>
            </a:lvl1pPr>
          </a:lstStyle>
          <a:p>
            <a:endParaRPr lang="en-US"/>
          </a:p>
        </p:txBody>
      </p:sp>
      <p:sp>
        <p:nvSpPr>
          <p:cNvPr id="17" name="Slide Number Placeholder 5"/>
          <p:cNvSpPr>
            <a:spLocks noGrp="1"/>
          </p:cNvSpPr>
          <p:nvPr>
            <p:ph type="sldNum" sz="quarter" idx="12"/>
          </p:nvPr>
        </p:nvSpPr>
        <p:spPr>
          <a:xfrm>
            <a:off x="6477000" y="6516711"/>
            <a:ext cx="672546" cy="250614"/>
          </a:xfrm>
          <a:prstGeom prst="rect">
            <a:avLst/>
          </a:prstGeom>
        </p:spPr>
        <p:txBody>
          <a:bodyPr/>
          <a:lstStyle>
            <a:lvl1pPr>
              <a:defRPr sz="900"/>
            </a:lvl1pPr>
          </a:lstStyle>
          <a:p>
            <a:fld id="{C41FD94A-3280-6B4A-962C-1D6736B77269}" type="slidenum">
              <a:rPr lang="en-US" smtClean="0"/>
              <a:t>‹#›</a:t>
            </a:fld>
            <a:endParaRPr lang="en-US"/>
          </a:p>
        </p:txBody>
      </p:sp>
      <p:sp>
        <p:nvSpPr>
          <p:cNvPr id="19" name="Date Placeholder 3"/>
          <p:cNvSpPr>
            <a:spLocks noGrp="1"/>
          </p:cNvSpPr>
          <p:nvPr>
            <p:ph type="dt" sz="half" idx="10"/>
          </p:nvPr>
        </p:nvSpPr>
        <p:spPr>
          <a:xfrm>
            <a:off x="200025" y="6516711"/>
            <a:ext cx="760413" cy="265089"/>
          </a:xfrm>
          <a:prstGeom prst="rect">
            <a:avLst/>
          </a:prstGeom>
        </p:spPr>
        <p:txBody>
          <a:bodyPr/>
          <a:lstStyle>
            <a:lvl1pPr>
              <a:defRPr sz="900"/>
            </a:lvl1pPr>
          </a:lstStyle>
          <a:p>
            <a:fld id="{97C03D6F-30A5-AA41-88A4-112C4EAA2296}" type="datetime1">
              <a:rPr lang="en-US" smtClean="0"/>
              <a:t>5/22/13</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ntent, Top and Bottom">
    <p:bg>
      <p:bgPr>
        <a:gradFill flip="none" rotWithShape="1">
          <a:gsLst>
            <a:gs pos="0">
              <a:srgbClr val="FFFFB3"/>
            </a:gs>
            <a:gs pos="100000">
              <a:srgbClr val="93946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769143"/>
          </a:xfrm>
        </p:spPr>
        <p:txBody>
          <a:bodyPr/>
          <a:lstStyle/>
          <a:p>
            <a:r>
              <a:rPr lang="en-US" smtClean="0"/>
              <a:t>Click to edit Master title style</a:t>
            </a:r>
            <a:endParaRPr dirty="0"/>
          </a:p>
        </p:txBody>
      </p:sp>
      <p:sp>
        <p:nvSpPr>
          <p:cNvPr id="3" name="Content Placeholder 2"/>
          <p:cNvSpPr>
            <a:spLocks noGrp="1"/>
          </p:cNvSpPr>
          <p:nvPr>
            <p:ph sz="half" idx="1"/>
          </p:nvPr>
        </p:nvSpPr>
        <p:spPr>
          <a:xfrm>
            <a:off x="914400" y="1295400"/>
            <a:ext cx="7315200" cy="22860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2"/>
          <p:cNvSpPr>
            <a:spLocks noGrp="1"/>
          </p:cNvSpPr>
          <p:nvPr>
            <p:ph sz="half" idx="13"/>
          </p:nvPr>
        </p:nvSpPr>
        <p:spPr>
          <a:xfrm>
            <a:off x="914400" y="3901440"/>
            <a:ext cx="7315200" cy="22860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Date Placeholder 3"/>
          <p:cNvSpPr>
            <a:spLocks noGrp="1"/>
          </p:cNvSpPr>
          <p:nvPr>
            <p:ph type="dt" sz="half" idx="10"/>
          </p:nvPr>
        </p:nvSpPr>
        <p:spPr>
          <a:xfrm>
            <a:off x="200025" y="6516711"/>
            <a:ext cx="760413" cy="265089"/>
          </a:xfrm>
          <a:prstGeom prst="rect">
            <a:avLst/>
          </a:prstGeom>
        </p:spPr>
        <p:txBody>
          <a:bodyPr/>
          <a:lstStyle>
            <a:lvl1pPr>
              <a:defRPr sz="900"/>
            </a:lvl1pPr>
          </a:lstStyle>
          <a:p>
            <a:fld id="{2D2FF023-7710-1740-9071-7A06D3446836}" type="datetime1">
              <a:rPr lang="en-US" smtClean="0"/>
              <a:t>5/22/13</a:t>
            </a:fld>
            <a:endParaRPr lang="en-US"/>
          </a:p>
        </p:txBody>
      </p:sp>
      <p:sp>
        <p:nvSpPr>
          <p:cNvPr id="10" name="Footer Placeholder 4"/>
          <p:cNvSpPr>
            <a:spLocks noGrp="1"/>
          </p:cNvSpPr>
          <p:nvPr>
            <p:ph type="ftr" sz="quarter" idx="11"/>
          </p:nvPr>
        </p:nvSpPr>
        <p:spPr>
          <a:xfrm>
            <a:off x="960438" y="6516711"/>
            <a:ext cx="5486400" cy="259278"/>
          </a:xfrm>
          <a:prstGeom prst="rect">
            <a:avLst/>
          </a:prstGeom>
        </p:spPr>
        <p:txBody>
          <a:bodyPr/>
          <a:lstStyle>
            <a:lvl1pPr algn="ctr">
              <a:defRPr sz="900"/>
            </a:lvl1pPr>
          </a:lstStyle>
          <a:p>
            <a:endParaRPr lang="en-US"/>
          </a:p>
        </p:txBody>
      </p:sp>
      <p:sp>
        <p:nvSpPr>
          <p:cNvPr id="12" name="Slide Number Placeholder 5"/>
          <p:cNvSpPr>
            <a:spLocks noGrp="1"/>
          </p:cNvSpPr>
          <p:nvPr>
            <p:ph type="sldNum" sz="quarter" idx="12"/>
          </p:nvPr>
        </p:nvSpPr>
        <p:spPr>
          <a:xfrm>
            <a:off x="6477000" y="6516711"/>
            <a:ext cx="672546" cy="250614"/>
          </a:xfrm>
          <a:prstGeom prst="rect">
            <a:avLst/>
          </a:prstGeom>
        </p:spPr>
        <p:txBody>
          <a:bodyPr/>
          <a:lstStyle>
            <a:lvl1pPr>
              <a:defRPr sz="900"/>
            </a:lvl1pPr>
          </a:lstStyle>
          <a:p>
            <a:fld id="{C41FD94A-3280-6B4A-962C-1D6736B7726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ntent">
    <p:bg>
      <p:bgPr>
        <a:gradFill flip="none" rotWithShape="1">
          <a:gsLst>
            <a:gs pos="0">
              <a:srgbClr val="FFFFB3"/>
            </a:gs>
            <a:gs pos="100000">
              <a:srgbClr val="93946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769143"/>
          </a:xfrm>
        </p:spPr>
        <p:txBody>
          <a:bodyPr/>
          <a:lstStyle/>
          <a:p>
            <a:r>
              <a:rPr lang="en-US" smtClean="0"/>
              <a:t>Click to edit Master title style</a:t>
            </a:r>
            <a:endParaRPr dirty="0"/>
          </a:p>
        </p:txBody>
      </p:sp>
      <p:sp>
        <p:nvSpPr>
          <p:cNvPr id="11" name="Content Placeholder 2"/>
          <p:cNvSpPr>
            <a:spLocks noGrp="1"/>
          </p:cNvSpPr>
          <p:nvPr>
            <p:ph sz="half" idx="14"/>
          </p:nvPr>
        </p:nvSpPr>
        <p:spPr>
          <a:xfrm>
            <a:off x="4645152" y="1295400"/>
            <a:ext cx="3566160" cy="22860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sz="half" idx="15"/>
          </p:nvPr>
        </p:nvSpPr>
        <p:spPr>
          <a:xfrm>
            <a:off x="4645152" y="3901441"/>
            <a:ext cx="3566160" cy="22860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
          </p:nvPr>
        </p:nvSpPr>
        <p:spPr>
          <a:xfrm>
            <a:off x="914400" y="1295401"/>
            <a:ext cx="3566160" cy="489204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Date Placeholder 3"/>
          <p:cNvSpPr>
            <a:spLocks noGrp="1"/>
          </p:cNvSpPr>
          <p:nvPr>
            <p:ph type="dt" sz="half" idx="10"/>
          </p:nvPr>
        </p:nvSpPr>
        <p:spPr>
          <a:xfrm>
            <a:off x="200025" y="6516711"/>
            <a:ext cx="760413" cy="265089"/>
          </a:xfrm>
          <a:prstGeom prst="rect">
            <a:avLst/>
          </a:prstGeom>
        </p:spPr>
        <p:txBody>
          <a:bodyPr/>
          <a:lstStyle>
            <a:lvl1pPr>
              <a:defRPr sz="900"/>
            </a:lvl1pPr>
          </a:lstStyle>
          <a:p>
            <a:fld id="{653893E9-FE27-6A47-AFBD-B72349499648}" type="datetime1">
              <a:rPr lang="en-US" smtClean="0"/>
              <a:t>5/22/13</a:t>
            </a:fld>
            <a:endParaRPr lang="en-US"/>
          </a:p>
        </p:txBody>
      </p:sp>
      <p:sp>
        <p:nvSpPr>
          <p:cNvPr id="13" name="Footer Placeholder 4"/>
          <p:cNvSpPr>
            <a:spLocks noGrp="1"/>
          </p:cNvSpPr>
          <p:nvPr>
            <p:ph type="ftr" sz="quarter" idx="11"/>
          </p:nvPr>
        </p:nvSpPr>
        <p:spPr>
          <a:xfrm>
            <a:off x="960438" y="6516711"/>
            <a:ext cx="5486400" cy="259278"/>
          </a:xfrm>
          <a:prstGeom prst="rect">
            <a:avLst/>
          </a:prstGeom>
        </p:spPr>
        <p:txBody>
          <a:bodyPr/>
          <a:lstStyle>
            <a:lvl1pPr algn="ctr">
              <a:defRPr sz="900"/>
            </a:lvl1pPr>
          </a:lstStyle>
          <a:p>
            <a:endParaRPr lang="en-US"/>
          </a:p>
        </p:txBody>
      </p:sp>
      <p:sp>
        <p:nvSpPr>
          <p:cNvPr id="15" name="Slide Number Placeholder 5"/>
          <p:cNvSpPr>
            <a:spLocks noGrp="1"/>
          </p:cNvSpPr>
          <p:nvPr>
            <p:ph type="sldNum" sz="quarter" idx="12"/>
          </p:nvPr>
        </p:nvSpPr>
        <p:spPr>
          <a:xfrm>
            <a:off x="6477000" y="6516711"/>
            <a:ext cx="672546" cy="250614"/>
          </a:xfrm>
          <a:prstGeom prst="rect">
            <a:avLst/>
          </a:prstGeom>
        </p:spPr>
        <p:txBody>
          <a:bodyPr/>
          <a:lstStyle>
            <a:lvl1pPr>
              <a:defRPr sz="900"/>
            </a:lvl1pPr>
          </a:lstStyle>
          <a:p>
            <a:fld id="{C41FD94A-3280-6B4A-962C-1D6736B7726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 Content">
    <p:bg>
      <p:bgPr>
        <a:gradFill flip="none" rotWithShape="1">
          <a:gsLst>
            <a:gs pos="0">
              <a:srgbClr val="FFFFB3"/>
            </a:gs>
            <a:gs pos="100000">
              <a:srgbClr val="93946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769143"/>
          </a:xfrm>
        </p:spPr>
        <p:txBody>
          <a:bodyPr/>
          <a:lstStyle/>
          <a:p>
            <a:r>
              <a:rPr lang="en-US" smtClean="0"/>
              <a:t>Click to edit Master title style</a:t>
            </a:r>
            <a:endParaRPr dirty="0"/>
          </a:p>
        </p:txBody>
      </p:sp>
      <p:sp>
        <p:nvSpPr>
          <p:cNvPr id="3" name="Content Placeholder 2"/>
          <p:cNvSpPr>
            <a:spLocks noGrp="1"/>
          </p:cNvSpPr>
          <p:nvPr>
            <p:ph sz="half" idx="1"/>
          </p:nvPr>
        </p:nvSpPr>
        <p:spPr>
          <a:xfrm>
            <a:off x="914400" y="1295400"/>
            <a:ext cx="3566160" cy="22860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2"/>
          <p:cNvSpPr>
            <a:spLocks noGrp="1"/>
          </p:cNvSpPr>
          <p:nvPr>
            <p:ph sz="half" idx="13"/>
          </p:nvPr>
        </p:nvSpPr>
        <p:spPr>
          <a:xfrm>
            <a:off x="914400" y="3901440"/>
            <a:ext cx="3566160" cy="22860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1" name="Content Placeholder 2"/>
          <p:cNvSpPr>
            <a:spLocks noGrp="1"/>
          </p:cNvSpPr>
          <p:nvPr>
            <p:ph sz="half" idx="14"/>
          </p:nvPr>
        </p:nvSpPr>
        <p:spPr>
          <a:xfrm>
            <a:off x="4645152" y="1295400"/>
            <a:ext cx="3566160" cy="22860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2" name="Content Placeholder 2"/>
          <p:cNvSpPr>
            <a:spLocks noGrp="1"/>
          </p:cNvSpPr>
          <p:nvPr>
            <p:ph sz="half" idx="15"/>
          </p:nvPr>
        </p:nvSpPr>
        <p:spPr>
          <a:xfrm>
            <a:off x="4645152" y="3901440"/>
            <a:ext cx="3566160" cy="22860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Date Placeholder 3"/>
          <p:cNvSpPr>
            <a:spLocks noGrp="1"/>
          </p:cNvSpPr>
          <p:nvPr>
            <p:ph type="dt" sz="half" idx="10"/>
          </p:nvPr>
        </p:nvSpPr>
        <p:spPr>
          <a:xfrm>
            <a:off x="200025" y="6516711"/>
            <a:ext cx="760413" cy="265089"/>
          </a:xfrm>
          <a:prstGeom prst="rect">
            <a:avLst/>
          </a:prstGeom>
        </p:spPr>
        <p:txBody>
          <a:bodyPr/>
          <a:lstStyle>
            <a:lvl1pPr>
              <a:defRPr sz="900"/>
            </a:lvl1pPr>
          </a:lstStyle>
          <a:p>
            <a:fld id="{F7F9BCB4-AC46-8749-8F6B-44BD543DD5D8}" type="datetime1">
              <a:rPr lang="en-US" smtClean="0"/>
              <a:t>5/22/13</a:t>
            </a:fld>
            <a:endParaRPr lang="en-US"/>
          </a:p>
        </p:txBody>
      </p:sp>
      <p:sp>
        <p:nvSpPr>
          <p:cNvPr id="13" name="Footer Placeholder 4"/>
          <p:cNvSpPr>
            <a:spLocks noGrp="1"/>
          </p:cNvSpPr>
          <p:nvPr>
            <p:ph type="ftr" sz="quarter" idx="11"/>
          </p:nvPr>
        </p:nvSpPr>
        <p:spPr>
          <a:xfrm>
            <a:off x="960438" y="6516711"/>
            <a:ext cx="5486400" cy="259278"/>
          </a:xfrm>
          <a:prstGeom prst="rect">
            <a:avLst/>
          </a:prstGeom>
        </p:spPr>
        <p:txBody>
          <a:bodyPr/>
          <a:lstStyle>
            <a:lvl1pPr algn="ctr">
              <a:defRPr sz="900"/>
            </a:lvl1pPr>
          </a:lstStyle>
          <a:p>
            <a:endParaRPr lang="en-US"/>
          </a:p>
        </p:txBody>
      </p:sp>
      <p:sp>
        <p:nvSpPr>
          <p:cNvPr id="15" name="Slide Number Placeholder 5"/>
          <p:cNvSpPr>
            <a:spLocks noGrp="1"/>
          </p:cNvSpPr>
          <p:nvPr>
            <p:ph type="sldNum" sz="quarter" idx="12"/>
          </p:nvPr>
        </p:nvSpPr>
        <p:spPr>
          <a:xfrm>
            <a:off x="6477000" y="6516711"/>
            <a:ext cx="672546" cy="250614"/>
          </a:xfrm>
          <a:prstGeom prst="rect">
            <a:avLst/>
          </a:prstGeom>
        </p:spPr>
        <p:txBody>
          <a:bodyPr/>
          <a:lstStyle>
            <a:lvl1pPr>
              <a:defRPr sz="900"/>
            </a:lvl1pPr>
          </a:lstStyle>
          <a:p>
            <a:fld id="{C41FD94A-3280-6B4A-962C-1D6736B7726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flip="none" rotWithShape="1">
          <a:gsLst>
            <a:gs pos="0">
              <a:srgbClr val="FFFFB3"/>
            </a:gs>
            <a:gs pos="100000">
              <a:srgbClr val="93946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769143"/>
          </a:xfrm>
        </p:spPr>
        <p:txBody>
          <a:bodyPr/>
          <a:lstStyle/>
          <a:p>
            <a:r>
              <a:rPr lang="en-US" smtClean="0"/>
              <a:t>Click to edit Master title style</a:t>
            </a:r>
            <a:endParaRPr dirty="0"/>
          </a:p>
        </p:txBody>
      </p:sp>
      <p:sp>
        <p:nvSpPr>
          <p:cNvPr id="6" name="Date Placeholder 3"/>
          <p:cNvSpPr>
            <a:spLocks noGrp="1"/>
          </p:cNvSpPr>
          <p:nvPr>
            <p:ph type="dt" sz="half" idx="10"/>
          </p:nvPr>
        </p:nvSpPr>
        <p:spPr>
          <a:xfrm>
            <a:off x="200025" y="6516711"/>
            <a:ext cx="760413" cy="265089"/>
          </a:xfrm>
          <a:prstGeom prst="rect">
            <a:avLst/>
          </a:prstGeom>
        </p:spPr>
        <p:txBody>
          <a:bodyPr/>
          <a:lstStyle>
            <a:lvl1pPr>
              <a:defRPr sz="900"/>
            </a:lvl1pPr>
          </a:lstStyle>
          <a:p>
            <a:fld id="{12DE038D-35FB-994C-BAAF-13BA278A21B7}" type="datetime1">
              <a:rPr lang="en-US" smtClean="0"/>
              <a:t>5/22/13</a:t>
            </a:fld>
            <a:endParaRPr lang="en-US"/>
          </a:p>
        </p:txBody>
      </p:sp>
      <p:sp>
        <p:nvSpPr>
          <p:cNvPr id="7" name="Footer Placeholder 4"/>
          <p:cNvSpPr>
            <a:spLocks noGrp="1"/>
          </p:cNvSpPr>
          <p:nvPr>
            <p:ph type="ftr" sz="quarter" idx="11"/>
          </p:nvPr>
        </p:nvSpPr>
        <p:spPr>
          <a:xfrm>
            <a:off x="960438" y="6516711"/>
            <a:ext cx="5486400" cy="259278"/>
          </a:xfrm>
          <a:prstGeom prst="rect">
            <a:avLst/>
          </a:prstGeom>
        </p:spPr>
        <p:txBody>
          <a:bodyPr/>
          <a:lstStyle>
            <a:lvl1pPr algn="ctr">
              <a:defRPr sz="900"/>
            </a:lvl1pPr>
          </a:lstStyle>
          <a:p>
            <a:endParaRPr lang="en-US"/>
          </a:p>
        </p:txBody>
      </p:sp>
      <p:sp>
        <p:nvSpPr>
          <p:cNvPr id="9" name="Slide Number Placeholder 5"/>
          <p:cNvSpPr>
            <a:spLocks noGrp="1"/>
          </p:cNvSpPr>
          <p:nvPr>
            <p:ph type="sldNum" sz="quarter" idx="12"/>
          </p:nvPr>
        </p:nvSpPr>
        <p:spPr>
          <a:xfrm>
            <a:off x="6477000" y="6516711"/>
            <a:ext cx="672546" cy="250614"/>
          </a:xfrm>
          <a:prstGeom prst="rect">
            <a:avLst/>
          </a:prstGeom>
        </p:spPr>
        <p:txBody>
          <a:bodyPr/>
          <a:lstStyle>
            <a:lvl1pPr>
              <a:defRPr sz="900"/>
            </a:lvl1pPr>
          </a:lstStyle>
          <a:p>
            <a:fld id="{C41FD94A-3280-6B4A-962C-1D6736B7726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bg>
      <p:bgPr>
        <a:gradFill flip="none" rotWithShape="1">
          <a:gsLst>
            <a:gs pos="0">
              <a:srgbClr val="FFFFB3"/>
            </a:gs>
            <a:gs pos="100000">
              <a:srgbClr val="93946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200025" y="6516711"/>
            <a:ext cx="760413" cy="265089"/>
          </a:xfrm>
          <a:prstGeom prst="rect">
            <a:avLst/>
          </a:prstGeom>
        </p:spPr>
        <p:txBody>
          <a:bodyPr/>
          <a:lstStyle>
            <a:lvl1pPr>
              <a:defRPr sz="900"/>
            </a:lvl1pPr>
          </a:lstStyle>
          <a:p>
            <a:fld id="{04D1863F-E32A-5241-8016-68CC9C02E17B}" type="datetime1">
              <a:rPr lang="en-US" smtClean="0"/>
              <a:t>5/22/13</a:t>
            </a:fld>
            <a:endParaRPr lang="en-US"/>
          </a:p>
        </p:txBody>
      </p:sp>
      <p:sp>
        <p:nvSpPr>
          <p:cNvPr id="6" name="Footer Placeholder 4"/>
          <p:cNvSpPr>
            <a:spLocks noGrp="1"/>
          </p:cNvSpPr>
          <p:nvPr>
            <p:ph type="ftr" sz="quarter" idx="11"/>
          </p:nvPr>
        </p:nvSpPr>
        <p:spPr>
          <a:xfrm>
            <a:off x="960438" y="6516711"/>
            <a:ext cx="5486400" cy="259278"/>
          </a:xfrm>
          <a:prstGeom prst="rect">
            <a:avLst/>
          </a:prstGeom>
        </p:spPr>
        <p:txBody>
          <a:bodyPr/>
          <a:lstStyle>
            <a:lvl1pPr algn="ctr">
              <a:defRPr sz="900"/>
            </a:lvl1pPr>
          </a:lstStyle>
          <a:p>
            <a:endParaRPr lang="en-US"/>
          </a:p>
        </p:txBody>
      </p:sp>
      <p:sp>
        <p:nvSpPr>
          <p:cNvPr id="8" name="Slide Number Placeholder 5"/>
          <p:cNvSpPr>
            <a:spLocks noGrp="1"/>
          </p:cNvSpPr>
          <p:nvPr>
            <p:ph type="sldNum" sz="quarter" idx="12"/>
          </p:nvPr>
        </p:nvSpPr>
        <p:spPr>
          <a:xfrm>
            <a:off x="6477000" y="6516711"/>
            <a:ext cx="672546" cy="250614"/>
          </a:xfrm>
          <a:prstGeom prst="rect">
            <a:avLst/>
          </a:prstGeom>
        </p:spPr>
        <p:txBody>
          <a:bodyPr/>
          <a:lstStyle>
            <a:lvl1pPr>
              <a:defRPr sz="900"/>
            </a:lvl1pPr>
          </a:lstStyle>
          <a:p>
            <a:fld id="{C41FD94A-3280-6B4A-962C-1D6736B77269}" type="slidenum">
              <a:rPr lang="en-US" smtClean="0"/>
              <a:t>‹#›</a:t>
            </a:fld>
            <a:endParaRPr lang="en-US"/>
          </a:p>
        </p:txBody>
      </p:sp>
      <p:sp>
        <p:nvSpPr>
          <p:cNvPr id="9" name="Rectangle 8"/>
          <p:cNvSpPr/>
          <p:nvPr/>
        </p:nvSpPr>
        <p:spPr>
          <a:xfrm>
            <a:off x="0" y="1"/>
            <a:ext cx="9144000" cy="6324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9047" tIns="9523" rIns="19047" bIns="9523" anchor="ctr">
            <a:prstTxWarp prst="textNoShape">
              <a:avLst/>
            </a:prstTxWarp>
          </a:bodyPr>
          <a:lstStyle/>
          <a:p>
            <a:pPr algn="ctr" defTabSz="522138">
              <a:defRPr/>
            </a:pPr>
            <a:endParaRPr lang="en-US">
              <a:solidFill>
                <a:schemeClr val="bg2"/>
              </a:solidFill>
              <a:ea typeface="ＭＳ Ｐゴシック" charset="-128"/>
              <a:cs typeface="ＭＳ Ｐゴシック" charset="-128"/>
            </a:endParaRPr>
          </a:p>
        </p:txBody>
      </p:sp>
      <p:pic>
        <p:nvPicPr>
          <p:cNvPr id="7" name="Picture 16" descr="DOE_Office_Science_blk_side.png"/>
          <p:cNvPicPr>
            <a:picLocks noChangeAspect="1"/>
          </p:cNvPicPr>
          <p:nvPr/>
        </p:nvPicPr>
        <p:blipFill>
          <a:blip r:embed="rId2"/>
          <a:srcRect/>
          <a:stretch>
            <a:fillRect/>
          </a:stretch>
        </p:blipFill>
        <p:spPr bwMode="auto">
          <a:xfrm>
            <a:off x="7684162" y="6516711"/>
            <a:ext cx="1268346" cy="214313"/>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6.png"/><Relationship Id="rId13"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B3"/>
            </a:gs>
            <a:gs pos="100000">
              <a:srgbClr val="93946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7" name="Rectangle 16"/>
          <p:cNvSpPr/>
          <p:nvPr/>
        </p:nvSpPr>
        <p:spPr>
          <a:xfrm>
            <a:off x="0" y="981075"/>
            <a:ext cx="9144000" cy="53435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9047" tIns="9523" rIns="19047" bIns="9523" anchor="ctr">
            <a:prstTxWarp prst="textNoShape">
              <a:avLst/>
            </a:prstTxWarp>
          </a:bodyPr>
          <a:lstStyle/>
          <a:p>
            <a:pPr algn="ctr" defTabSz="522138">
              <a:defRPr/>
            </a:pPr>
            <a:endParaRPr lang="en-US">
              <a:solidFill>
                <a:schemeClr val="bg2"/>
              </a:solidFill>
              <a:ea typeface="ＭＳ Ｐゴシック" charset="-128"/>
              <a:cs typeface="ＭＳ Ｐゴシック" charset="-128"/>
            </a:endParaRPr>
          </a:p>
        </p:txBody>
      </p:sp>
      <p:sp>
        <p:nvSpPr>
          <p:cNvPr id="10" name="Date Placeholder 3"/>
          <p:cNvSpPr>
            <a:spLocks noGrp="1"/>
          </p:cNvSpPr>
          <p:nvPr>
            <p:ph type="dt" sz="half" idx="2"/>
          </p:nvPr>
        </p:nvSpPr>
        <p:spPr>
          <a:xfrm>
            <a:off x="200025" y="6516711"/>
            <a:ext cx="760413" cy="265089"/>
          </a:xfrm>
          <a:prstGeom prst="rect">
            <a:avLst/>
          </a:prstGeom>
        </p:spPr>
        <p:txBody>
          <a:bodyPr/>
          <a:lstStyle>
            <a:lvl1pPr>
              <a:defRPr sz="900"/>
            </a:lvl1pPr>
          </a:lstStyle>
          <a:p>
            <a:fld id="{D7D3D364-2A2B-1B43-89E4-4332BA6D7CE3}" type="datetime1">
              <a:rPr lang="en-US" smtClean="0"/>
              <a:t>5/22/13</a:t>
            </a:fld>
            <a:endParaRPr lang="en-US"/>
          </a:p>
        </p:txBody>
      </p:sp>
      <p:sp>
        <p:nvSpPr>
          <p:cNvPr id="11" name="Footer Placeholder 4"/>
          <p:cNvSpPr>
            <a:spLocks noGrp="1"/>
          </p:cNvSpPr>
          <p:nvPr>
            <p:ph type="ftr" sz="quarter" idx="3"/>
          </p:nvPr>
        </p:nvSpPr>
        <p:spPr>
          <a:xfrm>
            <a:off x="960438" y="6516711"/>
            <a:ext cx="5486400" cy="259278"/>
          </a:xfrm>
          <a:prstGeom prst="rect">
            <a:avLst/>
          </a:prstGeom>
        </p:spPr>
        <p:txBody>
          <a:bodyPr/>
          <a:lstStyle>
            <a:lvl1pPr algn="ctr">
              <a:defRPr sz="900"/>
            </a:lvl1pPr>
          </a:lstStyle>
          <a:p>
            <a:endParaRPr lang="en-US"/>
          </a:p>
        </p:txBody>
      </p:sp>
      <p:sp>
        <p:nvSpPr>
          <p:cNvPr id="16" name="Slide Number Placeholder 5"/>
          <p:cNvSpPr>
            <a:spLocks noGrp="1"/>
          </p:cNvSpPr>
          <p:nvPr>
            <p:ph type="sldNum" sz="quarter" idx="4"/>
          </p:nvPr>
        </p:nvSpPr>
        <p:spPr>
          <a:xfrm>
            <a:off x="6477000" y="6516711"/>
            <a:ext cx="672546" cy="250614"/>
          </a:xfrm>
          <a:prstGeom prst="rect">
            <a:avLst/>
          </a:prstGeom>
        </p:spPr>
        <p:txBody>
          <a:bodyPr/>
          <a:lstStyle>
            <a:lvl1pPr algn="r">
              <a:defRPr sz="900"/>
            </a:lvl1pPr>
          </a:lstStyle>
          <a:p>
            <a:fld id="{C41FD94A-3280-6B4A-962C-1D6736B77269}" type="slidenum">
              <a:rPr lang="en-US" smtClean="0"/>
              <a:t>‹#›</a:t>
            </a:fld>
            <a:endParaRPr lang="en-US"/>
          </a:p>
        </p:txBody>
      </p:sp>
      <p:sp>
        <p:nvSpPr>
          <p:cNvPr id="2" name="Title Placeholder 1"/>
          <p:cNvSpPr>
            <a:spLocks noGrp="1"/>
          </p:cNvSpPr>
          <p:nvPr>
            <p:ph type="title"/>
          </p:nvPr>
        </p:nvSpPr>
        <p:spPr>
          <a:xfrm>
            <a:off x="914400" y="71438"/>
            <a:ext cx="7772400" cy="769143"/>
          </a:xfrm>
          <a:prstGeom prst="rect">
            <a:avLst/>
          </a:prstGeom>
        </p:spPr>
        <p:txBody>
          <a:bodyPr vert="horz" lIns="91440" tIns="45720" rIns="91440" bIns="45720" rtlCol="0" anchor="ctr">
            <a:noAutofit/>
          </a:bodyPr>
          <a:lstStyle/>
          <a:p>
            <a:r>
              <a:rPr lang="en-US" smtClean="0"/>
              <a:t>Click to edit Master title style</a:t>
            </a:r>
            <a:endParaRPr dirty="0"/>
          </a:p>
        </p:txBody>
      </p:sp>
      <p:sp>
        <p:nvSpPr>
          <p:cNvPr id="3" name="Text Placeholder 2"/>
          <p:cNvSpPr>
            <a:spLocks noGrp="1"/>
          </p:cNvSpPr>
          <p:nvPr>
            <p:ph type="body" idx="1"/>
          </p:nvPr>
        </p:nvSpPr>
        <p:spPr>
          <a:xfrm>
            <a:off x="914400" y="1295400"/>
            <a:ext cx="7313613" cy="489204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8" name="Picture 16" descr="LBL_logo_bl_notext.png"/>
          <p:cNvPicPr>
            <a:picLocks noChangeAspect="1"/>
          </p:cNvPicPr>
          <p:nvPr/>
        </p:nvPicPr>
        <p:blipFill>
          <a:blip r:embed="rId12"/>
          <a:srcRect/>
          <a:stretch>
            <a:fillRect/>
          </a:stretch>
        </p:blipFill>
        <p:spPr bwMode="auto">
          <a:xfrm>
            <a:off x="192088" y="250825"/>
            <a:ext cx="628650" cy="476250"/>
          </a:xfrm>
          <a:prstGeom prst="rect">
            <a:avLst/>
          </a:prstGeom>
          <a:noFill/>
          <a:ln w="9525">
            <a:noFill/>
            <a:miter lim="800000"/>
            <a:headEnd/>
            <a:tailEnd/>
          </a:ln>
        </p:spPr>
      </p:pic>
      <p:cxnSp>
        <p:nvCxnSpPr>
          <p:cNvPr id="20" name="Straight Connector 19"/>
          <p:cNvCxnSpPr/>
          <p:nvPr/>
        </p:nvCxnSpPr>
        <p:spPr>
          <a:xfrm>
            <a:off x="0" y="965200"/>
            <a:ext cx="9144000"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2" name="Picture 16" descr="DOE_Office_Science_blk_side.png"/>
          <p:cNvPicPr>
            <a:picLocks noChangeAspect="1"/>
          </p:cNvPicPr>
          <p:nvPr/>
        </p:nvPicPr>
        <p:blipFill>
          <a:blip r:embed="rId13"/>
          <a:srcRect/>
          <a:stretch>
            <a:fillRect/>
          </a:stretch>
        </p:blipFill>
        <p:spPr bwMode="auto">
          <a:xfrm>
            <a:off x="7684162" y="6516711"/>
            <a:ext cx="1268346" cy="214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Lst>
  <p:hf hdr="0" ftr="0" dt="0"/>
  <p:txStyles>
    <p:titleStyle>
      <a:lvl1pPr algn="l" defTabSz="914400" rtl="0" eaLnBrk="1" latinLnBrk="0" hangingPunct="1">
        <a:spcBef>
          <a:spcPct val="0"/>
        </a:spcBef>
        <a:buNone/>
        <a:defRPr sz="2400" b="1" kern="1200">
          <a:solidFill>
            <a:schemeClr val="accent1"/>
          </a:solidFill>
          <a:latin typeface="+mj-lt"/>
          <a:ea typeface="+mj-ea"/>
          <a:cs typeface="+mj-cs"/>
        </a:defRPr>
      </a:lvl1pPr>
    </p:titleStyle>
    <p:bodyStyle>
      <a:lvl1pPr marL="0" indent="0" algn="l" defTabSz="914400" rtl="0" eaLnBrk="1" latinLnBrk="0" hangingPunct="1">
        <a:spcBef>
          <a:spcPts val="800"/>
        </a:spcBef>
        <a:buClr>
          <a:schemeClr val="accent1"/>
        </a:buClr>
        <a:buSzPct val="100000"/>
        <a:buFont typeface="Arial"/>
        <a:buNone/>
        <a:defRPr sz="1800" kern="1200">
          <a:solidFill>
            <a:schemeClr val="tx1"/>
          </a:solidFill>
          <a:latin typeface="+mn-lt"/>
          <a:ea typeface="+mn-ea"/>
          <a:cs typeface="+mn-cs"/>
        </a:defRPr>
      </a:lvl1pPr>
      <a:lvl2pPr marL="230188" indent="-230188" algn="l" defTabSz="914400" rtl="0" eaLnBrk="1" latinLnBrk="0" hangingPunct="1">
        <a:spcBef>
          <a:spcPts val="400"/>
        </a:spcBef>
        <a:buClr>
          <a:schemeClr val="accent1"/>
        </a:buClr>
        <a:buSzPct val="100000"/>
        <a:buFont typeface="Arial"/>
        <a:buChar char="•"/>
        <a:defRPr sz="1800" kern="1200">
          <a:solidFill>
            <a:schemeClr val="tx1"/>
          </a:solidFill>
          <a:latin typeface="+mn-lt"/>
          <a:ea typeface="+mn-ea"/>
          <a:cs typeface="+mn-cs"/>
        </a:defRPr>
      </a:lvl2pPr>
      <a:lvl3pPr marL="460375" indent="-230188" algn="l" defTabSz="914400" rtl="0" eaLnBrk="1" latinLnBrk="0" hangingPunct="1">
        <a:spcBef>
          <a:spcPts val="0"/>
        </a:spcBef>
        <a:buClr>
          <a:schemeClr val="accent1"/>
        </a:buClr>
        <a:buSzPct val="100000"/>
        <a:buFont typeface="Lucida Grande"/>
        <a:buChar char="–"/>
        <a:defRPr sz="1800" kern="1200">
          <a:solidFill>
            <a:schemeClr val="tx1"/>
          </a:solidFill>
          <a:latin typeface="+mn-lt"/>
          <a:ea typeface="+mn-ea"/>
          <a:cs typeface="+mn-cs"/>
        </a:defRPr>
      </a:lvl3pPr>
      <a:lvl4pPr marL="1597025" indent="-341313" algn="l" defTabSz="914400" rtl="0" eaLnBrk="1" latinLnBrk="0" hangingPunct="1">
        <a:spcBef>
          <a:spcPts val="600"/>
        </a:spcBef>
        <a:buClr>
          <a:schemeClr val="accent1"/>
        </a:buClr>
        <a:buSzPct val="100000"/>
        <a:buFont typeface="Arial"/>
        <a:buChar char="•"/>
        <a:defRPr sz="1800" kern="1200">
          <a:solidFill>
            <a:schemeClr val="tx1"/>
          </a:solidFill>
          <a:latin typeface="+mn-lt"/>
          <a:ea typeface="+mn-ea"/>
          <a:cs typeface="+mn-cs"/>
        </a:defRPr>
      </a:lvl4pPr>
      <a:lvl5pPr marL="1938338" indent="-341313" algn="l" defTabSz="914400" rtl="0" eaLnBrk="1" latinLnBrk="0" hangingPunct="1">
        <a:spcBef>
          <a:spcPts val="600"/>
        </a:spcBef>
        <a:buClr>
          <a:schemeClr val="accent1"/>
        </a:buClr>
        <a:buSzPct val="100000"/>
        <a:buFont typeface="Arial"/>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png"/><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6.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583" y="2868087"/>
            <a:ext cx="9144000" cy="878414"/>
          </a:xfrm>
        </p:spPr>
        <p:txBody>
          <a:bodyPr/>
          <a:lstStyle/>
          <a:p>
            <a:pPr>
              <a:lnSpc>
                <a:spcPct val="120000"/>
              </a:lnSpc>
            </a:pPr>
            <a:r>
              <a:rPr lang="en-US" sz="2400" dirty="0"/>
              <a:t>Trillion Particles, 120,000 cores, and 350 </a:t>
            </a:r>
            <a:r>
              <a:rPr lang="en-US" sz="2400" dirty="0" smtClean="0"/>
              <a:t>TBs: Lessons </a:t>
            </a:r>
            <a:r>
              <a:rPr lang="en-US" sz="2400" dirty="0"/>
              <a:t>Learned from a Hero I/O Run on Hopper</a:t>
            </a:r>
          </a:p>
        </p:txBody>
      </p:sp>
      <p:sp>
        <p:nvSpPr>
          <p:cNvPr id="5" name="Subtitle 4"/>
          <p:cNvSpPr>
            <a:spLocks noGrp="1"/>
          </p:cNvSpPr>
          <p:nvPr>
            <p:ph type="subTitle" idx="1"/>
          </p:nvPr>
        </p:nvSpPr>
        <p:spPr>
          <a:xfrm>
            <a:off x="0" y="4082872"/>
            <a:ext cx="9144000" cy="418072"/>
          </a:xfrm>
        </p:spPr>
        <p:txBody>
          <a:bodyPr>
            <a:normAutofit/>
          </a:bodyPr>
          <a:lstStyle/>
          <a:p>
            <a:r>
              <a:rPr lang="en-US" sz="2000" b="1" dirty="0"/>
              <a:t>Suren </a:t>
            </a:r>
            <a:r>
              <a:rPr lang="en-US" sz="2000" b="1" dirty="0" smtClean="0"/>
              <a:t>Byna (LBNL – Scientific Data Management group)</a:t>
            </a:r>
            <a:endParaRPr lang="en-US" sz="2000" b="1" dirty="0"/>
          </a:p>
        </p:txBody>
      </p:sp>
      <p:sp>
        <p:nvSpPr>
          <p:cNvPr id="6" name="Text Placeholder 5"/>
          <p:cNvSpPr>
            <a:spLocks noGrp="1"/>
          </p:cNvSpPr>
          <p:nvPr>
            <p:ph type="body" sz="quarter" idx="10"/>
          </p:nvPr>
        </p:nvSpPr>
        <p:spPr>
          <a:xfrm>
            <a:off x="0" y="4564442"/>
            <a:ext cx="9144000" cy="1616225"/>
          </a:xfrm>
        </p:spPr>
        <p:txBody>
          <a:bodyPr>
            <a:noAutofit/>
          </a:bodyPr>
          <a:lstStyle/>
          <a:p>
            <a:r>
              <a:rPr lang="en-US" sz="2000" dirty="0" smtClean="0"/>
              <a:t>Andrew Uselton (NERSC)</a:t>
            </a:r>
          </a:p>
          <a:p>
            <a:r>
              <a:rPr lang="en-US" sz="2000" dirty="0" smtClean="0"/>
              <a:t>Prabhat (LBNL/NERSC)</a:t>
            </a:r>
          </a:p>
          <a:p>
            <a:r>
              <a:rPr lang="en-US" sz="2000" dirty="0" smtClean="0"/>
              <a:t>David Knaak (Cray Inc.)</a:t>
            </a:r>
          </a:p>
          <a:p>
            <a:r>
              <a:rPr lang="en-US" sz="2000" dirty="0" smtClean="0"/>
              <a:t>Helen He (NERSC)</a:t>
            </a:r>
            <a:endParaRPr lang="en-US" sz="2000" dirty="0"/>
          </a:p>
        </p:txBody>
      </p:sp>
    </p:spTree>
    <p:extLst>
      <p:ext uri="{BB962C8B-B14F-4D97-AF65-F5344CB8AC3E}">
        <p14:creationId xmlns:p14="http://schemas.microsoft.com/office/powerpoint/2010/main" val="22517828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399" y="76200"/>
            <a:ext cx="8220075" cy="769143"/>
          </a:xfrm>
        </p:spPr>
        <p:txBody>
          <a:bodyPr/>
          <a:lstStyle/>
          <a:p>
            <a:r>
              <a:rPr lang="en-US" dirty="0"/>
              <a:t>Science Impact: Multiple discoveries in plasma physics</a:t>
            </a:r>
          </a:p>
        </p:txBody>
      </p:sp>
      <p:sp>
        <p:nvSpPr>
          <p:cNvPr id="4" name="Content Placeholder 2"/>
          <p:cNvSpPr>
            <a:spLocks noGrp="1"/>
          </p:cNvSpPr>
          <p:nvPr>
            <p:ph idx="1"/>
          </p:nvPr>
        </p:nvSpPr>
        <p:spPr>
          <a:xfrm>
            <a:off x="134938" y="3106738"/>
            <a:ext cx="4038600" cy="414337"/>
          </a:xfrm>
        </p:spPr>
        <p:txBody>
          <a:bodyPr>
            <a:normAutofit fontScale="85000" lnSpcReduction="10000"/>
          </a:bodyPr>
          <a:lstStyle/>
          <a:p>
            <a:pPr algn="ctr">
              <a:defRPr/>
            </a:pPr>
            <a:r>
              <a:rPr lang="en-US" dirty="0" smtClean="0"/>
              <a:t>Preferential acceleration along magnetic field</a:t>
            </a:r>
            <a:endParaRPr lang="en-US" dirty="0"/>
          </a:p>
        </p:txBody>
      </p:sp>
      <p:pic>
        <p:nvPicPr>
          <p:cNvPr id="5" name="Picture 5" descr="1B_Energy_1_5_x_y_z_UPar.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9013" y="755650"/>
            <a:ext cx="3686175"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a:xfrm>
            <a:off x="4486275" y="3175000"/>
            <a:ext cx="4648200" cy="300038"/>
          </a:xfrm>
          <a:prstGeom prst="rect">
            <a:avLst/>
          </a:prstGeom>
        </p:spPr>
        <p:txBody>
          <a:bodyPr>
            <a:normAutofit fontScale="85000" lnSpcReduction="10000"/>
          </a:bodyPr>
          <a:lstStyle/>
          <a:p>
            <a:pPr algn="ctr" fontAlgn="auto">
              <a:spcBef>
                <a:spcPts val="800"/>
              </a:spcBef>
              <a:spcAft>
                <a:spcPts val="0"/>
              </a:spcAft>
              <a:buClr>
                <a:schemeClr val="accent1"/>
              </a:buClr>
              <a:buSzPct val="100000"/>
              <a:buFont typeface="Arial"/>
              <a:buNone/>
              <a:defRPr/>
            </a:pPr>
            <a:r>
              <a:rPr lang="en-US" dirty="0">
                <a:latin typeface="+mn-lt"/>
                <a:ea typeface="+mn-ea"/>
                <a:cs typeface="+mn-cs"/>
              </a:rPr>
              <a:t>Energetic particles are correlated with flux ropes</a:t>
            </a:r>
          </a:p>
          <a:p>
            <a:pPr fontAlgn="auto">
              <a:spcBef>
                <a:spcPts val="800"/>
              </a:spcBef>
              <a:spcAft>
                <a:spcPts val="0"/>
              </a:spcAft>
              <a:buClr>
                <a:schemeClr val="accent1"/>
              </a:buClr>
              <a:buSzPct val="100000"/>
              <a:buFont typeface="Arial"/>
              <a:buNone/>
              <a:defRPr/>
            </a:pPr>
            <a:endParaRPr lang="en-US" dirty="0">
              <a:latin typeface="+mn-lt"/>
              <a:ea typeface="+mn-ea"/>
              <a:cs typeface="+mn-cs"/>
            </a:endParaRPr>
          </a:p>
        </p:txBody>
      </p:sp>
      <p:pic>
        <p:nvPicPr>
          <p:cNvPr id="7" name="Picture 7" descr="1B_xline_selection_illustration_new.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7403" y="3607324"/>
            <a:ext cx="352901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4676250" y="5948359"/>
            <a:ext cx="4648200" cy="322262"/>
          </a:xfrm>
          <a:prstGeom prst="rect">
            <a:avLst/>
          </a:prstGeom>
        </p:spPr>
        <p:txBody>
          <a:bodyPr>
            <a:normAutofit fontScale="92500"/>
          </a:bodyPr>
          <a:lstStyle/>
          <a:p>
            <a:pPr algn="ctr" fontAlgn="auto">
              <a:spcBef>
                <a:spcPts val="800"/>
              </a:spcBef>
              <a:spcAft>
                <a:spcPts val="0"/>
              </a:spcAft>
              <a:buClr>
                <a:schemeClr val="accent1"/>
              </a:buClr>
              <a:buSzPct val="100000"/>
              <a:buFont typeface="Arial"/>
              <a:buNone/>
              <a:defRPr/>
            </a:pPr>
            <a:r>
              <a:rPr lang="en-US" sz="1500" dirty="0">
                <a:latin typeface="+mn-lt"/>
                <a:ea typeface="+mn-ea"/>
                <a:cs typeface="+mn-cs"/>
              </a:rPr>
              <a:t>Discovered agyrotropy near the reconnection hot-spot</a:t>
            </a:r>
          </a:p>
        </p:txBody>
      </p:sp>
      <p:pic>
        <p:nvPicPr>
          <p:cNvPr id="9" name="Picture 9" descr="powerla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04668"/>
            <a:ext cx="3487738"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
          <p:cNvSpPr>
            <a:spLocks noChangeArrowheads="1"/>
          </p:cNvSpPr>
          <p:nvPr/>
        </p:nvSpPr>
        <p:spPr bwMode="auto">
          <a:xfrm>
            <a:off x="-25400" y="5948359"/>
            <a:ext cx="4818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500" dirty="0"/>
              <a:t>Discovered power-law distribution in energy spectrum</a:t>
            </a:r>
          </a:p>
        </p:txBody>
      </p:sp>
      <p:pic>
        <p:nvPicPr>
          <p:cNvPr id="11" name="Picture 13" descr="1B_Energy_1_5_Uy_UPar_Energy.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7100" y="781050"/>
            <a:ext cx="25019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p:txBody>
          <a:bodyPr/>
          <a:lstStyle/>
          <a:p>
            <a:fld id="{C41FD94A-3280-6B4A-962C-1D6736B77269}" type="slidenum">
              <a:rPr lang="en-US" smtClean="0"/>
              <a:t>10</a:t>
            </a:fld>
            <a:endParaRPr lang="en-US"/>
          </a:p>
        </p:txBody>
      </p:sp>
    </p:spTree>
    <p:extLst>
      <p:ext uri="{BB962C8B-B14F-4D97-AF65-F5344CB8AC3E}">
        <p14:creationId xmlns:p14="http://schemas.microsoft.com/office/powerpoint/2010/main" val="1955541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Tx/>
              <a:buChar char="•"/>
            </a:pPr>
            <a:r>
              <a:rPr lang="en-US" sz="2400" dirty="0" smtClean="0"/>
              <a:t>Scheduling a large job that would take ~80% of compute nodes</a:t>
            </a:r>
            <a:endParaRPr lang="en-US" dirty="0" smtClean="0"/>
          </a:p>
          <a:p>
            <a:pPr marL="573088" lvl="1" indent="-342900">
              <a:buFontTx/>
              <a:buChar char="•"/>
            </a:pPr>
            <a:r>
              <a:rPr lang="en-US" sz="2000" dirty="0" smtClean="0"/>
              <a:t>Queue time may be longer: </a:t>
            </a:r>
            <a:r>
              <a:rPr lang="en-US" sz="2000" dirty="0" err="1" smtClean="0"/>
              <a:t>reg_xbig</a:t>
            </a:r>
            <a:r>
              <a:rPr lang="en-US" sz="2000" dirty="0" smtClean="0"/>
              <a:t> </a:t>
            </a:r>
            <a:r>
              <a:rPr lang="en-US" sz="2000" dirty="0"/>
              <a:t>queue, which is turned on at 9PM on Fridays</a:t>
            </a:r>
          </a:p>
          <a:p>
            <a:pPr marL="573088" lvl="1" indent="-342900">
              <a:buFontTx/>
              <a:buChar char="•"/>
            </a:pPr>
            <a:r>
              <a:rPr lang="en-US" sz="2000" dirty="0" smtClean="0"/>
              <a:t>Need to split the 36 hr. simulation and checkpoint often</a:t>
            </a:r>
          </a:p>
          <a:p>
            <a:pPr marL="342900" indent="-342900">
              <a:buFontTx/>
              <a:buChar char="•"/>
            </a:pPr>
            <a:r>
              <a:rPr lang="en-US" sz="2400" dirty="0" smtClean="0"/>
              <a:t>Lustre file system may be stressed due to large volume of data produced</a:t>
            </a:r>
          </a:p>
          <a:p>
            <a:pPr marL="342900" indent="-342900">
              <a:buFontTx/>
              <a:buChar char="•"/>
            </a:pPr>
            <a:endParaRPr lang="en-US" sz="2400" dirty="0"/>
          </a:p>
          <a:p>
            <a:pPr marL="342900" indent="-342900">
              <a:buFontTx/>
              <a:buChar char="•"/>
            </a:pPr>
            <a:r>
              <a:rPr lang="en-US" sz="2400" dirty="0" smtClean="0"/>
              <a:t>But…</a:t>
            </a:r>
          </a:p>
          <a:p>
            <a:pPr marL="573088" lvl="1" indent="-342900">
              <a:buFontTx/>
              <a:buChar char="•"/>
            </a:pPr>
            <a:r>
              <a:rPr lang="en-US" sz="2000" dirty="0" smtClean="0"/>
              <a:t>There were a few more lessons we learned</a:t>
            </a:r>
          </a:p>
        </p:txBody>
      </p:sp>
      <p:sp>
        <p:nvSpPr>
          <p:cNvPr id="3" name="Title 2"/>
          <p:cNvSpPr>
            <a:spLocks noGrp="1"/>
          </p:cNvSpPr>
          <p:nvPr>
            <p:ph type="title"/>
          </p:nvPr>
        </p:nvSpPr>
        <p:spPr/>
        <p:txBody>
          <a:bodyPr/>
          <a:lstStyle/>
          <a:p>
            <a:r>
              <a:rPr lang="en-US" dirty="0" smtClean="0"/>
              <a:t>Expected challenges in running the application</a:t>
            </a:r>
            <a:endParaRPr lang="en-US" dirty="0"/>
          </a:p>
        </p:txBody>
      </p:sp>
      <p:sp>
        <p:nvSpPr>
          <p:cNvPr id="4" name="Slide Number Placeholder 3"/>
          <p:cNvSpPr>
            <a:spLocks noGrp="1"/>
          </p:cNvSpPr>
          <p:nvPr>
            <p:ph type="sldNum" sz="quarter" idx="12"/>
          </p:nvPr>
        </p:nvSpPr>
        <p:spPr/>
        <p:txBody>
          <a:bodyPr/>
          <a:lstStyle/>
          <a:p>
            <a:fld id="{C41FD94A-3280-6B4A-962C-1D6736B77269}" type="slidenum">
              <a:rPr lang="en-US" smtClean="0"/>
              <a:t>11</a:t>
            </a:fld>
            <a:endParaRPr lang="en-US"/>
          </a:p>
        </p:txBody>
      </p:sp>
    </p:spTree>
    <p:extLst>
      <p:ext uri="{BB962C8B-B14F-4D97-AF65-F5344CB8AC3E}">
        <p14:creationId xmlns:p14="http://schemas.microsoft.com/office/powerpoint/2010/main" val="17706297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AutoNum type="arabicPeriod"/>
            </a:pPr>
            <a:r>
              <a:rPr lang="en-US" sz="2400" dirty="0" smtClean="0"/>
              <a:t>Collective </a:t>
            </a:r>
            <a:r>
              <a:rPr lang="en-US" sz="2400" dirty="0"/>
              <a:t>writes to a single shared HDF5 </a:t>
            </a:r>
            <a:r>
              <a:rPr lang="en-US" sz="2400" dirty="0" smtClean="0"/>
              <a:t>file can </a:t>
            </a:r>
            <a:r>
              <a:rPr lang="en-US" sz="2400" dirty="0"/>
              <a:t>work as well as file-per-process </a:t>
            </a:r>
            <a:r>
              <a:rPr lang="en-US" sz="2400" dirty="0" smtClean="0"/>
              <a:t>writes</a:t>
            </a:r>
          </a:p>
          <a:p>
            <a:pPr marL="342900" indent="-342900">
              <a:buAutoNum type="arabicPeriod"/>
            </a:pPr>
            <a:r>
              <a:rPr lang="en-US" sz="2400" dirty="0"/>
              <a:t>Tuning multiple layers of parallel I/O </a:t>
            </a:r>
            <a:r>
              <a:rPr lang="en-US" sz="2400" dirty="0" smtClean="0"/>
              <a:t>subsystem is </a:t>
            </a:r>
            <a:r>
              <a:rPr lang="en-US" sz="2400" dirty="0"/>
              <a:t>a challenging </a:t>
            </a:r>
            <a:r>
              <a:rPr lang="en-US" sz="2400" dirty="0" smtClean="0"/>
              <a:t>task</a:t>
            </a:r>
          </a:p>
          <a:p>
            <a:pPr marL="342900" indent="-342900">
              <a:buAutoNum type="arabicPeriod"/>
            </a:pPr>
            <a:r>
              <a:rPr lang="en-US" sz="2400" dirty="0"/>
              <a:t>Advance verification of </a:t>
            </a:r>
            <a:r>
              <a:rPr lang="en-US" sz="2400" dirty="0" smtClean="0"/>
              <a:t>file system </a:t>
            </a:r>
            <a:r>
              <a:rPr lang="en-US" sz="2400" dirty="0"/>
              <a:t>hardware </a:t>
            </a:r>
            <a:r>
              <a:rPr lang="en-US" sz="2400" dirty="0" smtClean="0"/>
              <a:t>is important </a:t>
            </a:r>
            <a:r>
              <a:rPr lang="en-US" sz="2400" dirty="0"/>
              <a:t>for obtaining peak </a:t>
            </a:r>
            <a:r>
              <a:rPr lang="en-US" sz="2400" dirty="0" smtClean="0"/>
              <a:t>performance</a:t>
            </a:r>
          </a:p>
          <a:p>
            <a:pPr marL="342900" indent="-342900">
              <a:buAutoNum type="arabicPeriod"/>
            </a:pPr>
            <a:r>
              <a:rPr lang="en-US" sz="2400" dirty="0"/>
              <a:t>Advance verification of available resources </a:t>
            </a:r>
            <a:r>
              <a:rPr lang="en-US" sz="2400" dirty="0" smtClean="0"/>
              <a:t>for memory</a:t>
            </a:r>
            <a:r>
              <a:rPr lang="en-US" sz="2400" dirty="0"/>
              <a:t>-intensive applications is </a:t>
            </a:r>
            <a:r>
              <a:rPr lang="en-US" sz="2400" dirty="0" smtClean="0"/>
              <a:t>important</a:t>
            </a:r>
          </a:p>
          <a:p>
            <a:pPr marL="342900" indent="-342900">
              <a:buAutoNum type="arabicPeriod"/>
            </a:pPr>
            <a:r>
              <a:rPr lang="en-US" sz="2400" dirty="0"/>
              <a:t>Scalable tools are required for diagnosing </a:t>
            </a:r>
            <a:r>
              <a:rPr lang="en-US" sz="2400" dirty="0" smtClean="0"/>
              <a:t>software and </a:t>
            </a:r>
            <a:r>
              <a:rPr lang="en-US" sz="2400" dirty="0"/>
              <a:t>hardware problems before running </a:t>
            </a:r>
            <a:r>
              <a:rPr lang="en-US" sz="2400" dirty="0" smtClean="0"/>
              <a:t>applications using </a:t>
            </a:r>
            <a:r>
              <a:rPr lang="en-US" sz="2400" dirty="0"/>
              <a:t>100k cores</a:t>
            </a:r>
          </a:p>
        </p:txBody>
      </p:sp>
      <p:sp>
        <p:nvSpPr>
          <p:cNvPr id="3" name="Title 2"/>
          <p:cNvSpPr>
            <a:spLocks noGrp="1"/>
          </p:cNvSpPr>
          <p:nvPr>
            <p:ph type="title"/>
          </p:nvPr>
        </p:nvSpPr>
        <p:spPr/>
        <p:txBody>
          <a:bodyPr/>
          <a:lstStyle/>
          <a:p>
            <a:r>
              <a:rPr lang="en-US" dirty="0" smtClean="0"/>
              <a:t>Lessons Learned</a:t>
            </a:r>
            <a:endParaRPr lang="en-US" dirty="0"/>
          </a:p>
        </p:txBody>
      </p:sp>
      <p:sp>
        <p:nvSpPr>
          <p:cNvPr id="4" name="Slide Number Placeholder 3"/>
          <p:cNvSpPr>
            <a:spLocks noGrp="1"/>
          </p:cNvSpPr>
          <p:nvPr>
            <p:ph type="sldNum" sz="quarter" idx="12"/>
          </p:nvPr>
        </p:nvSpPr>
        <p:spPr/>
        <p:txBody>
          <a:bodyPr/>
          <a:lstStyle/>
          <a:p>
            <a:fld id="{C41FD94A-3280-6B4A-962C-1D6736B77269}" type="slidenum">
              <a:rPr lang="en-US" smtClean="0"/>
              <a:t>12</a:t>
            </a:fld>
            <a:endParaRPr lang="en-US"/>
          </a:p>
        </p:txBody>
      </p:sp>
    </p:spTree>
    <p:extLst>
      <p:ext uri="{BB962C8B-B14F-4D97-AF65-F5344CB8AC3E}">
        <p14:creationId xmlns:p14="http://schemas.microsoft.com/office/powerpoint/2010/main" val="14680772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5193" y="4426857"/>
            <a:ext cx="7313613" cy="1760582"/>
          </a:xfrm>
        </p:spPr>
        <p:txBody>
          <a:bodyPr>
            <a:normAutofit/>
          </a:bodyPr>
          <a:lstStyle/>
          <a:p>
            <a:pPr marL="342900" indent="-342900">
              <a:buFontTx/>
              <a:buChar char="•"/>
            </a:pPr>
            <a:r>
              <a:rPr lang="en-US" sz="2400" dirty="0" smtClean="0"/>
              <a:t>I/O of VPIC follows a banded pattern</a:t>
            </a:r>
          </a:p>
          <a:p>
            <a:pPr marL="342900" indent="-342900">
              <a:buFontTx/>
              <a:buChar char="•"/>
            </a:pPr>
            <a:r>
              <a:rPr lang="en-US" sz="2400" dirty="0" smtClean="0"/>
              <a:t>Two file writing strategies</a:t>
            </a:r>
          </a:p>
          <a:p>
            <a:pPr marL="573088" lvl="1" indent="-342900">
              <a:buFontTx/>
              <a:buChar char="•"/>
            </a:pPr>
            <a:r>
              <a:rPr lang="en-US" sz="2000" dirty="0" smtClean="0"/>
              <a:t>File per process model</a:t>
            </a:r>
          </a:p>
          <a:p>
            <a:pPr marL="573088" lvl="1" indent="-342900">
              <a:buFontTx/>
              <a:buChar char="•"/>
            </a:pPr>
            <a:r>
              <a:rPr lang="en-US" sz="2000" dirty="0" smtClean="0"/>
              <a:t>Shared file with HDF5 and H5Part</a:t>
            </a:r>
            <a:endParaRPr lang="en-US" sz="2000" dirty="0"/>
          </a:p>
        </p:txBody>
      </p:sp>
      <p:sp>
        <p:nvSpPr>
          <p:cNvPr id="3" name="Title 2"/>
          <p:cNvSpPr>
            <a:spLocks noGrp="1"/>
          </p:cNvSpPr>
          <p:nvPr>
            <p:ph type="title"/>
          </p:nvPr>
        </p:nvSpPr>
        <p:spPr/>
        <p:txBody>
          <a:bodyPr/>
          <a:lstStyle/>
          <a:p>
            <a:r>
              <a:rPr lang="en-US" dirty="0" smtClean="0"/>
              <a:t>Lesson 1: </a:t>
            </a:r>
            <a:r>
              <a:rPr lang="en-US" dirty="0"/>
              <a:t>Parallel HDF5 </a:t>
            </a:r>
            <a:r>
              <a:rPr lang="en-US" dirty="0" smtClean="0"/>
              <a:t>works – VPIC </a:t>
            </a:r>
            <a:r>
              <a:rPr lang="en-US" dirty="0" smtClean="0"/>
              <a:t>I</a:t>
            </a:r>
            <a:r>
              <a:rPr lang="en-US" dirty="0" smtClean="0"/>
              <a:t>/O pattern</a:t>
            </a:r>
            <a:endParaRPr lang="en-US" dirty="0"/>
          </a:p>
        </p:txBody>
      </p:sp>
      <p:pic>
        <p:nvPicPr>
          <p:cNvPr id="4" name="Picture 3" descr="banded_patter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095" y="1019004"/>
            <a:ext cx="6011333" cy="3376931"/>
          </a:xfrm>
          <a:prstGeom prst="rect">
            <a:avLst/>
          </a:prstGeom>
        </p:spPr>
      </p:pic>
      <p:sp>
        <p:nvSpPr>
          <p:cNvPr id="5" name="Slide Number Placeholder 4"/>
          <p:cNvSpPr>
            <a:spLocks noGrp="1"/>
          </p:cNvSpPr>
          <p:nvPr>
            <p:ph type="sldNum" sz="quarter" idx="12"/>
          </p:nvPr>
        </p:nvSpPr>
        <p:spPr/>
        <p:txBody>
          <a:bodyPr/>
          <a:lstStyle/>
          <a:p>
            <a:fld id="{C41FD94A-3280-6B4A-962C-1D6736B77269}" type="slidenum">
              <a:rPr lang="en-US" smtClean="0"/>
              <a:t>13</a:t>
            </a:fld>
            <a:endParaRPr lang="en-US"/>
          </a:p>
        </p:txBody>
      </p:sp>
    </p:spTree>
    <p:extLst>
      <p:ext uri="{BB962C8B-B14F-4D97-AF65-F5344CB8AC3E}">
        <p14:creationId xmlns:p14="http://schemas.microsoft.com/office/powerpoint/2010/main" val="19981099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Lesson 1: Parallel HDF5 </a:t>
            </a:r>
            <a:r>
              <a:rPr lang="en-US" dirty="0" smtClean="0"/>
              <a:t>works – File-per-process</a:t>
            </a:r>
            <a:endParaRPr lang="en-US" dirty="0"/>
          </a:p>
        </p:txBody>
      </p:sp>
      <p:pic>
        <p:nvPicPr>
          <p:cNvPr id="7" name="Picture 6" descr="hopper_scratch2_2012_04_26_vpic_fp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702" y="975367"/>
            <a:ext cx="5254298" cy="3940724"/>
          </a:xfrm>
          <a:prstGeom prst="rect">
            <a:avLst/>
          </a:prstGeom>
        </p:spPr>
      </p:pic>
      <p:sp>
        <p:nvSpPr>
          <p:cNvPr id="8" name="Content Placeholder 1"/>
          <p:cNvSpPr>
            <a:spLocks noGrp="1"/>
          </p:cNvSpPr>
          <p:nvPr>
            <p:ph idx="1"/>
          </p:nvPr>
        </p:nvSpPr>
        <p:spPr>
          <a:xfrm>
            <a:off x="141099" y="1197428"/>
            <a:ext cx="3748604" cy="4777620"/>
          </a:xfrm>
        </p:spPr>
        <p:txBody>
          <a:bodyPr>
            <a:normAutofit/>
          </a:bodyPr>
          <a:lstStyle/>
          <a:p>
            <a:pPr marL="342900" indent="-342900">
              <a:buFontTx/>
              <a:buChar char="•"/>
            </a:pPr>
            <a:r>
              <a:rPr lang="en-US" sz="2400" dirty="0" smtClean="0"/>
              <a:t>Performance of 20,000 files with a combined size of ~30TB</a:t>
            </a:r>
          </a:p>
          <a:p>
            <a:pPr marL="342900" indent="-342900">
              <a:buFontTx/>
              <a:buChar char="•"/>
            </a:pPr>
            <a:r>
              <a:rPr lang="en-US" sz="2400" dirty="0" smtClean="0"/>
              <a:t>Lustre Monitoring Tool</a:t>
            </a:r>
          </a:p>
          <a:p>
            <a:pPr marL="342900" indent="-342900">
              <a:buFontTx/>
              <a:buChar char="•"/>
            </a:pPr>
            <a:r>
              <a:rPr lang="en-US" sz="2400" dirty="0" smtClean="0"/>
              <a:t>Load imbalance and the last OST finishing writing dictate performance</a:t>
            </a:r>
          </a:p>
          <a:p>
            <a:pPr marL="342900" indent="-342900">
              <a:buFontTx/>
              <a:buChar char="•"/>
            </a:pPr>
            <a:r>
              <a:rPr lang="en-US" sz="2400" dirty="0" smtClean="0"/>
              <a:t>I/O rate: 27,007 MB/s</a:t>
            </a:r>
          </a:p>
        </p:txBody>
      </p:sp>
      <p:sp>
        <p:nvSpPr>
          <p:cNvPr id="2" name="Slide Number Placeholder 1"/>
          <p:cNvSpPr>
            <a:spLocks noGrp="1"/>
          </p:cNvSpPr>
          <p:nvPr>
            <p:ph type="sldNum" sz="quarter" idx="12"/>
          </p:nvPr>
        </p:nvSpPr>
        <p:spPr/>
        <p:txBody>
          <a:bodyPr/>
          <a:lstStyle/>
          <a:p>
            <a:fld id="{C41FD94A-3280-6B4A-962C-1D6736B77269}" type="slidenum">
              <a:rPr lang="en-US" smtClean="0"/>
              <a:t>14</a:t>
            </a:fld>
            <a:endParaRPr lang="en-US"/>
          </a:p>
        </p:txBody>
      </p:sp>
    </p:spTree>
    <p:extLst>
      <p:ext uri="{BB962C8B-B14F-4D97-AF65-F5344CB8AC3E}">
        <p14:creationId xmlns:p14="http://schemas.microsoft.com/office/powerpoint/2010/main" val="35780982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Lesson 1: Parallel HDF5 works – File-per-process</a:t>
            </a:r>
          </a:p>
        </p:txBody>
      </p:sp>
      <p:pic>
        <p:nvPicPr>
          <p:cNvPr id="4" name="Picture 3" descr="hopper_scratch2_2012_04_26_fpp_ost_moved_vs_completion_size_di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482" y="987577"/>
            <a:ext cx="4295423" cy="3221567"/>
          </a:xfrm>
          <a:prstGeom prst="rect">
            <a:avLst/>
          </a:prstGeom>
        </p:spPr>
      </p:pic>
      <p:pic>
        <p:nvPicPr>
          <p:cNvPr id="5" name="Picture 4" descr="hopper_scratch2_2012_04_26_fpp_raid_moved_vs_completion_size_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541" y="987576"/>
            <a:ext cx="4295423" cy="3221567"/>
          </a:xfrm>
          <a:prstGeom prst="rect">
            <a:avLst/>
          </a:prstGeom>
        </p:spPr>
      </p:pic>
      <p:sp>
        <p:nvSpPr>
          <p:cNvPr id="6" name="Content Placeholder 1"/>
          <p:cNvSpPr>
            <a:spLocks noGrp="1"/>
          </p:cNvSpPr>
          <p:nvPr>
            <p:ph idx="1"/>
          </p:nvPr>
        </p:nvSpPr>
        <p:spPr>
          <a:xfrm>
            <a:off x="395098" y="4209144"/>
            <a:ext cx="8627950" cy="2116666"/>
          </a:xfrm>
        </p:spPr>
        <p:txBody>
          <a:bodyPr>
            <a:normAutofit/>
          </a:bodyPr>
          <a:lstStyle/>
          <a:p>
            <a:pPr marL="342900" indent="-342900">
              <a:buFontTx/>
              <a:buChar char="•"/>
            </a:pPr>
            <a:r>
              <a:rPr lang="en-US" sz="2000" dirty="0" smtClean="0"/>
              <a:t>Uneven load leads to uneven completion times</a:t>
            </a:r>
          </a:p>
          <a:p>
            <a:pPr marL="342900" indent="-342900">
              <a:buFontTx/>
              <a:buChar char="•"/>
            </a:pPr>
            <a:r>
              <a:rPr lang="en-US" sz="2000" dirty="0" smtClean="0"/>
              <a:t>Problems with file-per-process model</a:t>
            </a:r>
          </a:p>
          <a:p>
            <a:pPr marL="573088" lvl="1" indent="-342900">
              <a:buFontTx/>
              <a:buChar char="•"/>
            </a:pPr>
            <a:r>
              <a:rPr lang="en-US" dirty="0" smtClean="0"/>
              <a:t>Too many files – </a:t>
            </a:r>
            <a:r>
              <a:rPr lang="en-US" dirty="0"/>
              <a:t>20,000 files per time step in </a:t>
            </a:r>
            <a:r>
              <a:rPr lang="en-US" dirty="0" smtClean="0"/>
              <a:t>our case</a:t>
            </a:r>
          </a:p>
          <a:p>
            <a:pPr marL="573088" lvl="1" indent="-342900">
              <a:buFontTx/>
              <a:buChar char="•"/>
            </a:pPr>
            <a:r>
              <a:rPr lang="en-US" dirty="0" smtClean="0"/>
              <a:t>Dictates the concurrency of subsequent stages in the analysis pipeline</a:t>
            </a:r>
          </a:p>
          <a:p>
            <a:pPr marL="573088" lvl="1" indent="-342900">
              <a:buFontTx/>
              <a:buChar char="•"/>
            </a:pPr>
            <a:r>
              <a:rPr lang="en-US" dirty="0" smtClean="0"/>
              <a:t>Many data management and visualization tools only support standard data formats, such as HDF5 and NetCDF</a:t>
            </a:r>
          </a:p>
        </p:txBody>
      </p:sp>
      <p:sp>
        <p:nvSpPr>
          <p:cNvPr id="7" name="Oval 6"/>
          <p:cNvSpPr/>
          <p:nvPr/>
        </p:nvSpPr>
        <p:spPr>
          <a:xfrm>
            <a:off x="788608" y="3684208"/>
            <a:ext cx="387048" cy="411238"/>
          </a:xfrm>
          <a:prstGeom prst="ellipse">
            <a:avLst/>
          </a:prstGeom>
          <a:noFill/>
          <a:ln w="38100" cmpd="sng">
            <a:solidFill>
              <a:schemeClr val="accent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C41FD94A-3280-6B4A-962C-1D6736B77269}" type="slidenum">
              <a:rPr lang="en-US" smtClean="0"/>
              <a:t>15</a:t>
            </a:fld>
            <a:endParaRPr lang="en-US"/>
          </a:p>
        </p:txBody>
      </p:sp>
    </p:spTree>
    <p:extLst>
      <p:ext uri="{BB962C8B-B14F-4D97-AF65-F5344CB8AC3E}">
        <p14:creationId xmlns:p14="http://schemas.microsoft.com/office/powerpoint/2010/main" val="5638352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7E63A33-8271-4DD0-9C48-789913D7C115}" type="slidenum">
              <a:rPr lang="en-US" smtClean="0"/>
              <a:pPr/>
              <a:t>16</a:t>
            </a:fld>
            <a:endParaRPr lang="en-US"/>
          </a:p>
        </p:txBody>
      </p:sp>
      <p:pic>
        <p:nvPicPr>
          <p:cNvPr id="3" name="Picture 2" descr="h5part-c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27" y="1415143"/>
            <a:ext cx="8432269" cy="4422964"/>
          </a:xfrm>
          <a:prstGeom prst="rect">
            <a:avLst/>
          </a:prstGeom>
        </p:spPr>
      </p:pic>
      <p:sp>
        <p:nvSpPr>
          <p:cNvPr id="7" name="Rectangle 6"/>
          <p:cNvSpPr/>
          <p:nvPr/>
        </p:nvSpPr>
        <p:spPr>
          <a:xfrm>
            <a:off x="607986" y="5964767"/>
            <a:ext cx="3685624" cy="369332"/>
          </a:xfrm>
          <a:prstGeom prst="rect">
            <a:avLst/>
          </a:prstGeom>
        </p:spPr>
        <p:txBody>
          <a:bodyPr wrap="none">
            <a:spAutoFit/>
          </a:bodyPr>
          <a:lstStyle/>
          <a:p>
            <a:r>
              <a:rPr lang="en-US" dirty="0"/>
              <a:t>http://</a:t>
            </a:r>
            <a:r>
              <a:rPr lang="en-US" dirty="0" err="1"/>
              <a:t>vis.lbl.gov</a:t>
            </a:r>
            <a:r>
              <a:rPr lang="en-US" dirty="0"/>
              <a:t>/Research/H5Part/</a:t>
            </a:r>
          </a:p>
        </p:txBody>
      </p:sp>
      <p:sp>
        <p:nvSpPr>
          <p:cNvPr id="6" name="Title 2"/>
          <p:cNvSpPr>
            <a:spLocks noGrp="1"/>
          </p:cNvSpPr>
          <p:nvPr>
            <p:ph type="title"/>
          </p:nvPr>
        </p:nvSpPr>
        <p:spPr>
          <a:xfrm>
            <a:off x="914400" y="76200"/>
            <a:ext cx="7772400" cy="769143"/>
          </a:xfrm>
        </p:spPr>
        <p:txBody>
          <a:bodyPr/>
          <a:lstStyle/>
          <a:p>
            <a:r>
              <a:rPr lang="en-US" dirty="0" smtClean="0"/>
              <a:t>Lesson 1: Parallel HDF5 works – HDF5 and H5Part</a:t>
            </a:r>
            <a:endParaRPr lang="en-US" dirty="0"/>
          </a:p>
        </p:txBody>
      </p:sp>
    </p:spTree>
    <p:extLst>
      <p:ext uri="{BB962C8B-B14F-4D97-AF65-F5344CB8AC3E}">
        <p14:creationId xmlns:p14="http://schemas.microsoft.com/office/powerpoint/2010/main" val="179993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914400" y="76200"/>
            <a:ext cx="7772400" cy="769143"/>
          </a:xfrm>
        </p:spPr>
        <p:txBody>
          <a:bodyPr/>
          <a:lstStyle/>
          <a:p>
            <a:r>
              <a:rPr lang="en-US" dirty="0" smtClean="0"/>
              <a:t>Lesson 1: Parallel HDF5 works – HDF5 and H5Part</a:t>
            </a:r>
            <a:endParaRPr lang="en-US" dirty="0"/>
          </a:p>
        </p:txBody>
      </p:sp>
      <p:pic>
        <p:nvPicPr>
          <p:cNvPr id="5" name="Picture 4" descr="hopper_scratch2_2012_07_12_vpic_s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105" y="1415142"/>
            <a:ext cx="5133145" cy="3849859"/>
          </a:xfrm>
          <a:prstGeom prst="rect">
            <a:avLst/>
          </a:prstGeom>
        </p:spPr>
      </p:pic>
      <p:sp>
        <p:nvSpPr>
          <p:cNvPr id="6" name="Content Placeholder 1"/>
          <p:cNvSpPr>
            <a:spLocks noGrp="1"/>
          </p:cNvSpPr>
          <p:nvPr>
            <p:ph idx="1"/>
          </p:nvPr>
        </p:nvSpPr>
        <p:spPr>
          <a:xfrm>
            <a:off x="141099" y="1197428"/>
            <a:ext cx="3748604" cy="4777620"/>
          </a:xfrm>
        </p:spPr>
        <p:txBody>
          <a:bodyPr>
            <a:normAutofit/>
          </a:bodyPr>
          <a:lstStyle/>
          <a:p>
            <a:pPr marL="342900" indent="-342900">
              <a:buFontTx/>
              <a:buChar char="•"/>
            </a:pPr>
            <a:r>
              <a:rPr lang="en-US" sz="2400" dirty="0" smtClean="0"/>
              <a:t>Performance of writing one ~31 TB particle file</a:t>
            </a:r>
          </a:p>
          <a:p>
            <a:pPr marL="342900" indent="-342900">
              <a:buFontTx/>
              <a:buChar char="•"/>
            </a:pPr>
            <a:r>
              <a:rPr lang="en-US" sz="2400" dirty="0" smtClean="0"/>
              <a:t>I/O rate: 27,035 MB/s</a:t>
            </a:r>
          </a:p>
          <a:p>
            <a:pPr marL="342900" indent="-342900">
              <a:buFontTx/>
              <a:buChar char="•"/>
            </a:pPr>
            <a:r>
              <a:rPr lang="en-US" sz="2400" dirty="0" smtClean="0"/>
              <a:t>Need for rendezvous after writing each variable, due to H5Part and HDF5 interactions</a:t>
            </a:r>
          </a:p>
        </p:txBody>
      </p:sp>
      <p:sp>
        <p:nvSpPr>
          <p:cNvPr id="7" name="Oval 6"/>
          <p:cNvSpPr/>
          <p:nvPr/>
        </p:nvSpPr>
        <p:spPr>
          <a:xfrm>
            <a:off x="4838095" y="4632476"/>
            <a:ext cx="387048" cy="411238"/>
          </a:xfrm>
          <a:prstGeom prst="ellipse">
            <a:avLst/>
          </a:prstGeom>
          <a:noFill/>
          <a:ln w="38100" cmpd="sng">
            <a:solidFill>
              <a:schemeClr val="accent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C41FD94A-3280-6B4A-962C-1D6736B77269}" type="slidenum">
              <a:rPr lang="en-US" smtClean="0"/>
              <a:t>17</a:t>
            </a:fld>
            <a:endParaRPr lang="en-US"/>
          </a:p>
        </p:txBody>
      </p:sp>
    </p:spTree>
    <p:extLst>
      <p:ext uri="{BB962C8B-B14F-4D97-AF65-F5344CB8AC3E}">
        <p14:creationId xmlns:p14="http://schemas.microsoft.com/office/powerpoint/2010/main" val="38961640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Lesson 1: Parallel HDF5 works – </a:t>
            </a:r>
            <a:r>
              <a:rPr lang="en-US" dirty="0" smtClean="0"/>
              <a:t>Load balance</a:t>
            </a:r>
            <a:endParaRPr lang="en-US" dirty="0"/>
          </a:p>
        </p:txBody>
      </p:sp>
      <p:sp>
        <p:nvSpPr>
          <p:cNvPr id="6" name="Content Placeholder 1"/>
          <p:cNvSpPr>
            <a:spLocks noGrp="1"/>
          </p:cNvSpPr>
          <p:nvPr>
            <p:ph idx="1"/>
          </p:nvPr>
        </p:nvSpPr>
        <p:spPr>
          <a:xfrm>
            <a:off x="395098" y="4100286"/>
            <a:ext cx="8627950" cy="2225524"/>
          </a:xfrm>
        </p:spPr>
        <p:txBody>
          <a:bodyPr>
            <a:normAutofit/>
          </a:bodyPr>
          <a:lstStyle/>
          <a:p>
            <a:pPr marL="342900" indent="-342900">
              <a:buFontTx/>
              <a:buChar char="•"/>
            </a:pPr>
            <a:r>
              <a:rPr lang="en-US" sz="2000" dirty="0" smtClean="0"/>
              <a:t>Uniform load across the 156 OSTs and the RAIDs</a:t>
            </a:r>
          </a:p>
          <a:p>
            <a:pPr marL="342900" indent="-342900">
              <a:buFontTx/>
              <a:buChar char="•"/>
            </a:pPr>
            <a:r>
              <a:rPr lang="en-US" sz="2000" dirty="0" smtClean="0"/>
              <a:t>Some variability due to collective operations after each variable dump</a:t>
            </a:r>
          </a:p>
          <a:p>
            <a:pPr marL="342900" indent="-342900">
              <a:buFontTx/>
              <a:buChar char="•"/>
            </a:pPr>
            <a:r>
              <a:rPr lang="en-US" sz="2000" dirty="0" smtClean="0"/>
              <a:t>Overall, I/O performance of parallel HDF5 compares favorably with that of file-per-process</a:t>
            </a:r>
          </a:p>
          <a:p>
            <a:pPr marL="342900" indent="-342900">
              <a:buFontTx/>
              <a:buChar char="•"/>
            </a:pPr>
            <a:r>
              <a:rPr lang="en-US" sz="2000" dirty="0" smtClean="0"/>
              <a:t>HDF5 and Lustre performance was not automatic, but needed some tuning</a:t>
            </a:r>
          </a:p>
        </p:txBody>
      </p:sp>
      <p:pic>
        <p:nvPicPr>
          <p:cNvPr id="7" name="Picture 6" descr="hopper_scratch2_2012_07_12_sf_ost_moved_vs_completion_size_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98" y="963387"/>
            <a:ext cx="4327676" cy="3245757"/>
          </a:xfrm>
          <a:prstGeom prst="rect">
            <a:avLst/>
          </a:prstGeom>
        </p:spPr>
      </p:pic>
      <p:pic>
        <p:nvPicPr>
          <p:cNvPr id="8" name="Picture 7" descr="hopper_scratch2_2012_07_12_sf_raid_moved_vs_completion_size_d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714" y="963387"/>
            <a:ext cx="4335060" cy="3251295"/>
          </a:xfrm>
          <a:prstGeom prst="rect">
            <a:avLst/>
          </a:prstGeom>
        </p:spPr>
      </p:pic>
      <p:sp>
        <p:nvSpPr>
          <p:cNvPr id="9" name="Oval 8"/>
          <p:cNvSpPr/>
          <p:nvPr/>
        </p:nvSpPr>
        <p:spPr>
          <a:xfrm>
            <a:off x="636211" y="3689048"/>
            <a:ext cx="387048" cy="411238"/>
          </a:xfrm>
          <a:prstGeom prst="ellipse">
            <a:avLst/>
          </a:prstGeom>
          <a:noFill/>
          <a:ln w="38100" cmpd="sng">
            <a:solidFill>
              <a:schemeClr val="accent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C41FD94A-3280-6B4A-962C-1D6736B77269}" type="slidenum">
              <a:rPr lang="en-US" smtClean="0"/>
              <a:t>18</a:t>
            </a:fld>
            <a:endParaRPr lang="en-US"/>
          </a:p>
        </p:txBody>
      </p:sp>
    </p:spTree>
    <p:extLst>
      <p:ext uri="{BB962C8B-B14F-4D97-AF65-F5344CB8AC3E}">
        <p14:creationId xmlns:p14="http://schemas.microsoft.com/office/powerpoint/2010/main" val="42828995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Lesson 2: Tuning parallel I/O is a challenge, but not impossible – I/O Stack</a:t>
            </a:r>
            <a:endParaRPr lang="en-US" dirty="0"/>
          </a:p>
        </p:txBody>
      </p:sp>
      <p:pic>
        <p:nvPicPr>
          <p:cNvPr id="6" name="Picture 5" descr="IO-St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51" y="1060068"/>
            <a:ext cx="4169777" cy="3100694"/>
          </a:xfrm>
          <a:prstGeom prst="rect">
            <a:avLst/>
          </a:prstGeom>
        </p:spPr>
      </p:pic>
      <p:sp>
        <p:nvSpPr>
          <p:cNvPr id="7" name="Content Placeholder 1"/>
          <p:cNvSpPr>
            <a:spLocks noGrp="1"/>
          </p:cNvSpPr>
          <p:nvPr>
            <p:ph idx="1"/>
          </p:nvPr>
        </p:nvSpPr>
        <p:spPr>
          <a:xfrm>
            <a:off x="157239" y="4453467"/>
            <a:ext cx="8720666" cy="1733972"/>
          </a:xfrm>
        </p:spPr>
        <p:txBody>
          <a:bodyPr>
            <a:normAutofit/>
          </a:bodyPr>
          <a:lstStyle/>
          <a:p>
            <a:pPr marL="342900" indent="-342900">
              <a:buFontTx/>
              <a:buChar char="•"/>
            </a:pPr>
            <a:r>
              <a:rPr lang="en-US" sz="2000" dirty="0" smtClean="0"/>
              <a:t>Layers of parallel I/O software stack offer various tunable parameters</a:t>
            </a:r>
          </a:p>
          <a:p>
            <a:pPr marL="342900" indent="-342900">
              <a:buFontTx/>
              <a:buChar char="•"/>
            </a:pPr>
            <a:r>
              <a:rPr lang="en-US" sz="2000" dirty="0" smtClean="0"/>
              <a:t>Finding the right tunable parameters is a challenge</a:t>
            </a:r>
          </a:p>
          <a:p>
            <a:pPr marL="342900" indent="-342900">
              <a:buFontTx/>
              <a:buChar char="•"/>
            </a:pPr>
            <a:r>
              <a:rPr lang="en-US" sz="2000" dirty="0" smtClean="0"/>
              <a:t>To search the parameter space, we extracted the I/O kernel of </a:t>
            </a:r>
            <a:r>
              <a:rPr lang="en-US" sz="2000" dirty="0" smtClean="0"/>
              <a:t>VPIC</a:t>
            </a:r>
          </a:p>
          <a:p>
            <a:pPr marL="573088" lvl="1" indent="-342900">
              <a:buFont typeface="Wingdings" charset="2"/>
              <a:buChar char="§"/>
            </a:pPr>
            <a:r>
              <a:rPr lang="en-US" dirty="0" smtClean="0"/>
              <a:t>VPIC</a:t>
            </a:r>
            <a:r>
              <a:rPr lang="en-US" dirty="0" smtClean="0"/>
              <a:t>-</a:t>
            </a:r>
            <a:r>
              <a:rPr lang="en-US" dirty="0" err="1" smtClean="0"/>
              <a:t>IOBench</a:t>
            </a:r>
            <a:endParaRPr lang="en-US" dirty="0" smtClean="0"/>
          </a:p>
        </p:txBody>
      </p:sp>
      <p:sp>
        <p:nvSpPr>
          <p:cNvPr id="2" name="Slide Number Placeholder 1"/>
          <p:cNvSpPr>
            <a:spLocks noGrp="1"/>
          </p:cNvSpPr>
          <p:nvPr>
            <p:ph type="sldNum" sz="quarter" idx="12"/>
          </p:nvPr>
        </p:nvSpPr>
        <p:spPr/>
        <p:txBody>
          <a:bodyPr/>
          <a:lstStyle/>
          <a:p>
            <a:fld id="{C41FD94A-3280-6B4A-962C-1D6736B77269}" type="slidenum">
              <a:rPr lang="en-US" smtClean="0"/>
              <a:t>19</a:t>
            </a:fld>
            <a:endParaRPr lang="en-US"/>
          </a:p>
        </p:txBody>
      </p:sp>
    </p:spTree>
    <p:extLst>
      <p:ext uri="{BB962C8B-B14F-4D97-AF65-F5344CB8AC3E}">
        <p14:creationId xmlns:p14="http://schemas.microsoft.com/office/powerpoint/2010/main" val="9811605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7417" y="1295400"/>
            <a:ext cx="7731389" cy="4892040"/>
          </a:xfrm>
        </p:spPr>
        <p:txBody>
          <a:bodyPr/>
          <a:lstStyle/>
          <a:p>
            <a:pPr marL="285750" indent="-285750">
              <a:buFont typeface="Arial"/>
              <a:buChar char="•"/>
            </a:pPr>
            <a:r>
              <a:rPr lang="en-US" sz="2000" dirty="0" smtClean="0"/>
              <a:t>Mostly funded by </a:t>
            </a:r>
            <a:r>
              <a:rPr lang="en-US" sz="2000" b="1" dirty="0" smtClean="0">
                <a:solidFill>
                  <a:srgbClr val="008000"/>
                </a:solidFill>
              </a:rPr>
              <a:t>ExaHDF5</a:t>
            </a:r>
            <a:r>
              <a:rPr lang="en-US" sz="2000" dirty="0" smtClean="0">
                <a:solidFill>
                  <a:srgbClr val="008000"/>
                </a:solidFill>
              </a:rPr>
              <a:t> </a:t>
            </a:r>
            <a:r>
              <a:rPr lang="en-US" sz="2000" dirty="0" smtClean="0"/>
              <a:t>project</a:t>
            </a:r>
          </a:p>
          <a:p>
            <a:pPr marL="285750" indent="-285750">
              <a:buFont typeface="Arial"/>
              <a:buChar char="•"/>
            </a:pPr>
            <a:r>
              <a:rPr lang="en-US" sz="2000" dirty="0" smtClean="0"/>
              <a:t>Team:</a:t>
            </a:r>
          </a:p>
          <a:p>
            <a:pPr marL="515938" lvl="1" indent="-285750"/>
            <a:r>
              <a:rPr lang="en-US" b="1" dirty="0"/>
              <a:t>Application Scientists</a:t>
            </a:r>
            <a:r>
              <a:rPr lang="en-US" dirty="0"/>
              <a:t>: H. </a:t>
            </a:r>
            <a:r>
              <a:rPr lang="en-US" dirty="0" smtClean="0"/>
              <a:t>Karimabadi (UCSD), </a:t>
            </a:r>
            <a:r>
              <a:rPr lang="en-US" dirty="0"/>
              <a:t>W. S. </a:t>
            </a:r>
            <a:r>
              <a:rPr lang="en-US" dirty="0" err="1" smtClean="0"/>
              <a:t>Daughton</a:t>
            </a:r>
            <a:r>
              <a:rPr lang="en-US" dirty="0" smtClean="0"/>
              <a:t> (LANL), </a:t>
            </a:r>
            <a:r>
              <a:rPr lang="en-US" dirty="0"/>
              <a:t>V. </a:t>
            </a:r>
            <a:r>
              <a:rPr lang="en-US" dirty="0" smtClean="0"/>
              <a:t>Roytershteynz (UCSD) </a:t>
            </a:r>
            <a:endParaRPr lang="en-US" dirty="0"/>
          </a:p>
          <a:p>
            <a:pPr marL="515938" lvl="1" indent="-285750"/>
            <a:r>
              <a:rPr lang="en-US" b="1" dirty="0"/>
              <a:t>Colleagues</a:t>
            </a:r>
            <a:r>
              <a:rPr lang="en-US" dirty="0"/>
              <a:t>: J. </a:t>
            </a:r>
            <a:r>
              <a:rPr lang="en-US" dirty="0" smtClean="0"/>
              <a:t>Chou, K. Lin (National Tsinghua Univ</a:t>
            </a:r>
            <a:r>
              <a:rPr lang="en-US" dirty="0" smtClean="0"/>
              <a:t>., Taiwan)</a:t>
            </a:r>
            <a:r>
              <a:rPr lang="en-US" dirty="0" smtClean="0"/>
              <a:t>, </a:t>
            </a:r>
            <a:r>
              <a:rPr lang="en-US" dirty="0"/>
              <a:t>O. </a:t>
            </a:r>
            <a:r>
              <a:rPr lang="en-US" dirty="0" smtClean="0"/>
              <a:t>Rübel, </a:t>
            </a:r>
            <a:r>
              <a:rPr lang="en-US" dirty="0"/>
              <a:t>E. W. Bethel, M. </a:t>
            </a:r>
            <a:r>
              <a:rPr lang="en-US" dirty="0" err="1"/>
              <a:t>Howison</a:t>
            </a:r>
            <a:r>
              <a:rPr lang="en-US" dirty="0"/>
              <a:t>, </a:t>
            </a:r>
            <a:r>
              <a:rPr lang="en-US" dirty="0" smtClean="0"/>
              <a:t>A</a:t>
            </a:r>
            <a:r>
              <a:rPr lang="en-US" dirty="0"/>
              <a:t>. Shoshani, K. </a:t>
            </a:r>
            <a:r>
              <a:rPr lang="en-US" dirty="0" smtClean="0"/>
              <a:t>Wu (LBNL), </a:t>
            </a:r>
            <a:r>
              <a:rPr lang="en-US" dirty="0"/>
              <a:t>Q. </a:t>
            </a:r>
            <a:r>
              <a:rPr lang="en-US" dirty="0" err="1"/>
              <a:t>Koziol</a:t>
            </a:r>
            <a:r>
              <a:rPr lang="en-US" dirty="0"/>
              <a:t> (HDF5</a:t>
            </a:r>
            <a:r>
              <a:rPr lang="en-US" dirty="0" smtClean="0"/>
              <a:t>)</a:t>
            </a:r>
            <a:endParaRPr lang="en-US" dirty="0"/>
          </a:p>
          <a:p>
            <a:pPr marL="285750" indent="-285750">
              <a:buFont typeface="Arial"/>
              <a:buChar char="•"/>
            </a:pPr>
            <a:endParaRPr lang="en-US" sz="2000" dirty="0" smtClean="0"/>
          </a:p>
          <a:p>
            <a:pPr marL="285750" indent="-285750">
              <a:buFont typeface="Arial"/>
              <a:buChar char="•"/>
            </a:pPr>
            <a:r>
              <a:rPr lang="en-US" sz="2000" dirty="0" smtClean="0"/>
              <a:t>A lot of help from NERSC and Cray</a:t>
            </a:r>
          </a:p>
          <a:p>
            <a:pPr marL="515938" lvl="1" indent="-285750"/>
            <a:r>
              <a:rPr lang="en-US" b="1" dirty="0" smtClean="0"/>
              <a:t>NERSC</a:t>
            </a:r>
            <a:r>
              <a:rPr lang="en-US" dirty="0"/>
              <a:t>: Tina Butler, Katie </a:t>
            </a:r>
            <a:r>
              <a:rPr lang="en-US" dirty="0" err="1"/>
              <a:t>Antypas</a:t>
            </a:r>
            <a:r>
              <a:rPr lang="en-US" dirty="0"/>
              <a:t>, Francesca </a:t>
            </a:r>
            <a:r>
              <a:rPr lang="en-US" dirty="0" err="1"/>
              <a:t>Verdier</a:t>
            </a:r>
            <a:r>
              <a:rPr lang="en-US" dirty="0"/>
              <a:t>, Woo-Sun Yang, and Harvey Wasserman.</a:t>
            </a:r>
          </a:p>
          <a:p>
            <a:pPr marL="515938" lvl="1" indent="-285750"/>
            <a:r>
              <a:rPr lang="en-US" b="1" dirty="0"/>
              <a:t>Cray</a:t>
            </a:r>
            <a:r>
              <a:rPr lang="en-US" dirty="0"/>
              <a:t>: Steve </a:t>
            </a:r>
            <a:r>
              <a:rPr lang="en-US" dirty="0" err="1"/>
              <a:t>Luzmoor</a:t>
            </a:r>
            <a:r>
              <a:rPr lang="en-US" dirty="0"/>
              <a:t>, Terence Brewer, </a:t>
            </a:r>
            <a:r>
              <a:rPr lang="en-US" dirty="0" err="1"/>
              <a:t>Randell</a:t>
            </a:r>
            <a:r>
              <a:rPr lang="en-US" dirty="0"/>
              <a:t> Palmer, Bill Anderson, Mark </a:t>
            </a:r>
            <a:r>
              <a:rPr lang="en-US" dirty="0" err="1"/>
              <a:t>Pagel</a:t>
            </a:r>
            <a:r>
              <a:rPr lang="en-US" dirty="0"/>
              <a:t>, and Steven </a:t>
            </a:r>
            <a:r>
              <a:rPr lang="en-US" dirty="0" err="1" smtClean="0"/>
              <a:t>Oyanagi</a:t>
            </a:r>
            <a:endParaRPr lang="en-US" dirty="0" smtClean="0"/>
          </a:p>
        </p:txBody>
      </p:sp>
      <p:sp>
        <p:nvSpPr>
          <p:cNvPr id="3" name="Title 2"/>
          <p:cNvSpPr>
            <a:spLocks noGrp="1"/>
          </p:cNvSpPr>
          <p:nvPr>
            <p:ph type="title"/>
          </p:nvPr>
        </p:nvSpPr>
        <p:spPr/>
        <p:txBody>
          <a:bodyPr/>
          <a:lstStyle/>
          <a:p>
            <a:r>
              <a:rPr lang="en-US" dirty="0" smtClean="0"/>
              <a:t>Project and Team Details</a:t>
            </a:r>
            <a:endParaRPr lang="en-US" dirty="0"/>
          </a:p>
        </p:txBody>
      </p:sp>
      <p:sp>
        <p:nvSpPr>
          <p:cNvPr id="4" name="Slide Number Placeholder 3"/>
          <p:cNvSpPr>
            <a:spLocks noGrp="1"/>
          </p:cNvSpPr>
          <p:nvPr>
            <p:ph type="sldNum" sz="quarter" idx="12"/>
          </p:nvPr>
        </p:nvSpPr>
        <p:spPr/>
        <p:txBody>
          <a:bodyPr/>
          <a:lstStyle/>
          <a:p>
            <a:fld id="{C41FD94A-3280-6B4A-962C-1D6736B77269}" type="slidenum">
              <a:rPr lang="en-US" smtClean="0"/>
              <a:t>2</a:t>
            </a:fld>
            <a:endParaRPr lang="en-US"/>
          </a:p>
        </p:txBody>
      </p:sp>
    </p:spTree>
    <p:extLst>
      <p:ext uri="{BB962C8B-B14F-4D97-AF65-F5344CB8AC3E}">
        <p14:creationId xmlns:p14="http://schemas.microsoft.com/office/powerpoint/2010/main" val="2415171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Lesson 2: Tuning parallel I/O is a challenge, but not impossible – Lustre and MPI-IO tuning</a:t>
            </a:r>
            <a:endParaRPr lang="en-US" dirty="0"/>
          </a:p>
        </p:txBody>
      </p:sp>
      <p:sp>
        <p:nvSpPr>
          <p:cNvPr id="7" name="Content Placeholder 1"/>
          <p:cNvSpPr>
            <a:spLocks noGrp="1"/>
          </p:cNvSpPr>
          <p:nvPr>
            <p:ph idx="1"/>
          </p:nvPr>
        </p:nvSpPr>
        <p:spPr>
          <a:xfrm>
            <a:off x="157239" y="4136571"/>
            <a:ext cx="8720666" cy="2050868"/>
          </a:xfrm>
        </p:spPr>
        <p:txBody>
          <a:bodyPr>
            <a:normAutofit lnSpcReduction="10000"/>
          </a:bodyPr>
          <a:lstStyle/>
          <a:p>
            <a:pPr marL="342900" indent="-342900">
              <a:buFontTx/>
              <a:buChar char="•"/>
            </a:pPr>
            <a:r>
              <a:rPr lang="en-US" sz="2000" dirty="0" smtClean="0"/>
              <a:t>Lustre stripe count and stripe size</a:t>
            </a:r>
          </a:p>
          <a:p>
            <a:pPr marL="573088" lvl="1" indent="-342900">
              <a:buFontTx/>
              <a:buChar char="•"/>
            </a:pPr>
            <a:r>
              <a:rPr lang="en-US" dirty="0"/>
              <a:t>Varied stripe count from 64 to 156 and stripe size from 1MB to 1GB </a:t>
            </a:r>
            <a:endParaRPr lang="en-US" dirty="0" smtClean="0"/>
          </a:p>
          <a:p>
            <a:pPr marL="573088" lvl="1" indent="-342900">
              <a:buFontTx/>
              <a:buChar char="•"/>
            </a:pPr>
            <a:r>
              <a:rPr lang="en-US" dirty="0" smtClean="0"/>
              <a:t>Chose stripe count of 144 and stripe size of 64MB</a:t>
            </a:r>
            <a:endParaRPr lang="en-US" dirty="0"/>
          </a:p>
          <a:p>
            <a:pPr marL="342900" indent="-342900">
              <a:buFontTx/>
              <a:buChar char="•"/>
            </a:pPr>
            <a:r>
              <a:rPr lang="en-US" sz="2000" dirty="0" smtClean="0"/>
              <a:t>Lustre-aware MPI-IO collective buffering on Hopper uses CB2 algorithm</a:t>
            </a:r>
          </a:p>
          <a:p>
            <a:pPr marL="573088" lvl="1" indent="-342900">
              <a:buFontTx/>
              <a:buChar char="•"/>
            </a:pPr>
            <a:r>
              <a:rPr lang="en-US" dirty="0" smtClean="0"/>
              <a:t>Number of collective buffering aggregator nodes is equal to the stripe count</a:t>
            </a:r>
          </a:p>
          <a:p>
            <a:pPr marL="573088" lvl="1" indent="-342900">
              <a:buFontTx/>
              <a:buChar char="•"/>
            </a:pPr>
            <a:r>
              <a:rPr lang="en-US" dirty="0" smtClean="0"/>
              <a:t>Size of collective buffer is equal to the stripe size</a:t>
            </a:r>
          </a:p>
        </p:txBody>
      </p:sp>
      <p:pic>
        <p:nvPicPr>
          <p:cNvPr id="6" name="Picture 5" descr="h5part-io-r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476" y="1010649"/>
            <a:ext cx="4679528" cy="3002952"/>
          </a:xfrm>
          <a:prstGeom prst="rect">
            <a:avLst/>
          </a:prstGeom>
        </p:spPr>
      </p:pic>
      <p:sp>
        <p:nvSpPr>
          <p:cNvPr id="2" name="Slide Number Placeholder 1"/>
          <p:cNvSpPr>
            <a:spLocks noGrp="1"/>
          </p:cNvSpPr>
          <p:nvPr>
            <p:ph type="sldNum" sz="quarter" idx="12"/>
          </p:nvPr>
        </p:nvSpPr>
        <p:spPr/>
        <p:txBody>
          <a:bodyPr/>
          <a:lstStyle/>
          <a:p>
            <a:fld id="{C41FD94A-3280-6B4A-962C-1D6736B77269}" type="slidenum">
              <a:rPr lang="en-US" smtClean="0"/>
              <a:t>20</a:t>
            </a:fld>
            <a:endParaRPr lang="en-US"/>
          </a:p>
        </p:txBody>
      </p:sp>
    </p:spTree>
    <p:extLst>
      <p:ext uri="{BB962C8B-B14F-4D97-AF65-F5344CB8AC3E}">
        <p14:creationId xmlns:p14="http://schemas.microsoft.com/office/powerpoint/2010/main" val="30148260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Lesson 2: Tuning parallel I/O is a challenge, but not impossible – HDF5 truncate</a:t>
            </a:r>
            <a:endParaRPr lang="en-US" dirty="0"/>
          </a:p>
        </p:txBody>
      </p:sp>
      <p:sp>
        <p:nvSpPr>
          <p:cNvPr id="7" name="Content Placeholder 1"/>
          <p:cNvSpPr>
            <a:spLocks noGrp="1"/>
          </p:cNvSpPr>
          <p:nvPr>
            <p:ph idx="1"/>
          </p:nvPr>
        </p:nvSpPr>
        <p:spPr>
          <a:xfrm>
            <a:off x="157239" y="4463143"/>
            <a:ext cx="8720666" cy="1724296"/>
          </a:xfrm>
        </p:spPr>
        <p:txBody>
          <a:bodyPr>
            <a:normAutofit lnSpcReduction="10000"/>
          </a:bodyPr>
          <a:lstStyle/>
          <a:p>
            <a:pPr marL="342900" indent="-342900">
              <a:buFontTx/>
              <a:buChar char="•"/>
            </a:pPr>
            <a:r>
              <a:rPr lang="en-US" sz="2000" dirty="0" smtClean="0"/>
              <a:t>HDF5 file close function verifies the size of the file matching with its allocated size to detect any external modification or corruption</a:t>
            </a:r>
          </a:p>
          <a:p>
            <a:pPr marL="342900" indent="-342900">
              <a:buFontTx/>
              <a:buChar char="•"/>
            </a:pPr>
            <a:r>
              <a:rPr lang="en-US" sz="2000" dirty="0" smtClean="0"/>
              <a:t>This is an expensive operation because of its collective nature</a:t>
            </a:r>
          </a:p>
          <a:p>
            <a:pPr marL="342900" indent="-342900">
              <a:buFontTx/>
              <a:buChar char="•"/>
            </a:pPr>
            <a:r>
              <a:rPr lang="en-US" sz="2000" dirty="0" smtClean="0"/>
              <a:t>Modified HDF5 to disable this “truncate” operation and achieved 3-5X performance improvement</a:t>
            </a:r>
          </a:p>
          <a:p>
            <a:pPr marL="342900" indent="-342900">
              <a:buFontTx/>
              <a:buChar char="•"/>
            </a:pPr>
            <a:endParaRPr lang="en-US" sz="2000" dirty="0" smtClean="0"/>
          </a:p>
        </p:txBody>
      </p:sp>
      <p:pic>
        <p:nvPicPr>
          <p:cNvPr id="2" name="Picture 1" descr="truncate-pat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719" y="1065591"/>
            <a:ext cx="5760336" cy="3242856"/>
          </a:xfrm>
          <a:prstGeom prst="rect">
            <a:avLst/>
          </a:prstGeom>
        </p:spPr>
      </p:pic>
      <p:sp>
        <p:nvSpPr>
          <p:cNvPr id="4" name="Slide Number Placeholder 3"/>
          <p:cNvSpPr>
            <a:spLocks noGrp="1"/>
          </p:cNvSpPr>
          <p:nvPr>
            <p:ph type="sldNum" sz="quarter" idx="12"/>
          </p:nvPr>
        </p:nvSpPr>
        <p:spPr/>
        <p:txBody>
          <a:bodyPr/>
          <a:lstStyle/>
          <a:p>
            <a:fld id="{C41FD94A-3280-6B4A-962C-1D6736B77269}" type="slidenum">
              <a:rPr lang="en-US" smtClean="0"/>
              <a:t>21</a:t>
            </a:fld>
            <a:endParaRPr lang="en-US"/>
          </a:p>
        </p:txBody>
      </p:sp>
    </p:spTree>
    <p:extLst>
      <p:ext uri="{BB962C8B-B14F-4D97-AF65-F5344CB8AC3E}">
        <p14:creationId xmlns:p14="http://schemas.microsoft.com/office/powerpoint/2010/main" val="39264105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0431" y="1076476"/>
            <a:ext cx="8376369" cy="1318382"/>
          </a:xfrm>
        </p:spPr>
        <p:txBody>
          <a:bodyPr>
            <a:normAutofit/>
          </a:bodyPr>
          <a:lstStyle/>
          <a:p>
            <a:pPr marL="285750" indent="-285750">
              <a:buFont typeface="Arial"/>
              <a:buChar char="•"/>
            </a:pPr>
            <a:r>
              <a:rPr lang="en-US" sz="2400" dirty="0" smtClean="0"/>
              <a:t>Early runs obtained a 60% of peak bandwidth</a:t>
            </a:r>
          </a:p>
          <a:p>
            <a:pPr marL="285750" indent="-285750">
              <a:buFont typeface="Arial"/>
              <a:buChar char="•"/>
            </a:pPr>
            <a:r>
              <a:rPr lang="en-US" sz="2400" dirty="0" smtClean="0"/>
              <a:t>To achieve peak performance, each OST needs to be performing at 250 MB/s </a:t>
            </a:r>
            <a:endParaRPr lang="en-US" sz="2400" dirty="0"/>
          </a:p>
        </p:txBody>
      </p:sp>
      <p:sp>
        <p:nvSpPr>
          <p:cNvPr id="3" name="Title 2"/>
          <p:cNvSpPr>
            <a:spLocks noGrp="1"/>
          </p:cNvSpPr>
          <p:nvPr>
            <p:ph type="title"/>
          </p:nvPr>
        </p:nvSpPr>
        <p:spPr/>
        <p:txBody>
          <a:bodyPr/>
          <a:lstStyle/>
          <a:p>
            <a:r>
              <a:rPr lang="en-US" dirty="0" smtClean="0"/>
              <a:t>Lesson 3: Advance verification of file system software is important – OSTs behaving badly </a:t>
            </a:r>
            <a:endParaRPr lang="en-US" dirty="0"/>
          </a:p>
        </p:txBody>
      </p:sp>
      <p:pic>
        <p:nvPicPr>
          <p:cNvPr id="4" name="Picture 3" descr="hopper_scratch2_OST0010_2012_04_18_bet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41" y="2805944"/>
            <a:ext cx="4359251" cy="3269438"/>
          </a:xfrm>
          <a:prstGeom prst="rect">
            <a:avLst/>
          </a:prstGeom>
        </p:spPr>
      </p:pic>
      <p:pic>
        <p:nvPicPr>
          <p:cNvPr id="5" name="Picture 4" descr="hopper_scratch2_OST0033_2012_04_18_errat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493" y="2786168"/>
            <a:ext cx="4498508" cy="3373881"/>
          </a:xfrm>
          <a:prstGeom prst="rect">
            <a:avLst/>
          </a:prstGeom>
        </p:spPr>
      </p:pic>
      <p:sp>
        <p:nvSpPr>
          <p:cNvPr id="6" name="Oval 5"/>
          <p:cNvSpPr/>
          <p:nvPr/>
        </p:nvSpPr>
        <p:spPr>
          <a:xfrm>
            <a:off x="1161143" y="5527524"/>
            <a:ext cx="387048" cy="411238"/>
          </a:xfrm>
          <a:prstGeom prst="ellipse">
            <a:avLst/>
          </a:prstGeom>
          <a:noFill/>
          <a:ln w="38100" cmpd="sng">
            <a:solidFill>
              <a:schemeClr val="accent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11049" y="5527524"/>
            <a:ext cx="532190" cy="411238"/>
          </a:xfrm>
          <a:prstGeom prst="ellipse">
            <a:avLst/>
          </a:prstGeom>
          <a:noFill/>
          <a:ln w="38100" cmpd="sng">
            <a:solidFill>
              <a:schemeClr val="accent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127829" y="5527524"/>
            <a:ext cx="532190" cy="411238"/>
          </a:xfrm>
          <a:prstGeom prst="ellipse">
            <a:avLst/>
          </a:prstGeom>
          <a:noFill/>
          <a:ln w="38100" cmpd="sng">
            <a:solidFill>
              <a:schemeClr val="accent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580743" y="5527524"/>
            <a:ext cx="387048" cy="411238"/>
          </a:xfrm>
          <a:prstGeom prst="ellipse">
            <a:avLst/>
          </a:prstGeom>
          <a:noFill/>
          <a:ln w="38100" cmpd="sng">
            <a:solidFill>
              <a:schemeClr val="accent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330649" y="5527524"/>
            <a:ext cx="532190" cy="411238"/>
          </a:xfrm>
          <a:prstGeom prst="ellipse">
            <a:avLst/>
          </a:prstGeom>
          <a:noFill/>
          <a:ln w="38100" cmpd="sng">
            <a:solidFill>
              <a:schemeClr val="accent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547429" y="5527524"/>
            <a:ext cx="532190" cy="411238"/>
          </a:xfrm>
          <a:prstGeom prst="ellipse">
            <a:avLst/>
          </a:prstGeom>
          <a:noFill/>
          <a:ln w="38100" cmpd="sng">
            <a:solidFill>
              <a:schemeClr val="accent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C41FD94A-3280-6B4A-962C-1D6736B77269}" type="slidenum">
              <a:rPr lang="en-US" smtClean="0"/>
              <a:t>22</a:t>
            </a:fld>
            <a:endParaRPr lang="en-US"/>
          </a:p>
        </p:txBody>
      </p:sp>
    </p:spTree>
    <p:extLst>
      <p:ext uri="{BB962C8B-B14F-4D97-AF65-F5344CB8AC3E}">
        <p14:creationId xmlns:p14="http://schemas.microsoft.com/office/powerpoint/2010/main" val="40960085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0431" y="1076475"/>
            <a:ext cx="8376369" cy="1688011"/>
          </a:xfrm>
        </p:spPr>
        <p:txBody>
          <a:bodyPr>
            <a:normAutofit/>
          </a:bodyPr>
          <a:lstStyle/>
          <a:p>
            <a:pPr marL="285750" indent="-285750">
              <a:buFont typeface="Arial"/>
              <a:buChar char="•"/>
            </a:pPr>
            <a:r>
              <a:rPr lang="en-US" sz="2400" dirty="0" smtClean="0"/>
              <a:t>Early runs obtained a 60% of peak bandwidth</a:t>
            </a:r>
          </a:p>
          <a:p>
            <a:pPr marL="285750" indent="-285750">
              <a:buFont typeface="Arial"/>
              <a:buChar char="•"/>
            </a:pPr>
            <a:r>
              <a:rPr lang="en-US" sz="2400" dirty="0" smtClean="0"/>
              <a:t>To achieve peak performance, each OST needs to be performing at 250 MB/s </a:t>
            </a:r>
            <a:endParaRPr lang="en-US" sz="2400" dirty="0"/>
          </a:p>
        </p:txBody>
      </p:sp>
      <p:sp>
        <p:nvSpPr>
          <p:cNvPr id="3" name="Title 2"/>
          <p:cNvSpPr>
            <a:spLocks noGrp="1"/>
          </p:cNvSpPr>
          <p:nvPr>
            <p:ph type="title"/>
          </p:nvPr>
        </p:nvSpPr>
        <p:spPr/>
        <p:txBody>
          <a:bodyPr/>
          <a:lstStyle/>
          <a:p>
            <a:r>
              <a:rPr lang="en-US" dirty="0" smtClean="0"/>
              <a:t>Lesson 3: Advance verification of file system software is important – OSSs behaving badly </a:t>
            </a:r>
            <a:endParaRPr lang="en-US" dirty="0"/>
          </a:p>
        </p:txBody>
      </p:sp>
      <p:pic>
        <p:nvPicPr>
          <p:cNvPr id="4" name="Picture 3" descr="hopper_scratch2_OSS001_2012_04_30_bet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4486"/>
            <a:ext cx="4527417" cy="3395563"/>
          </a:xfrm>
          <a:prstGeom prst="rect">
            <a:avLst/>
          </a:prstGeom>
        </p:spPr>
      </p:pic>
      <p:pic>
        <p:nvPicPr>
          <p:cNvPr id="5" name="Picture 4" descr="hopper_scratch2_OSS013_2012_04_30_slo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428" y="2745622"/>
            <a:ext cx="4552572" cy="3414429"/>
          </a:xfrm>
          <a:prstGeom prst="rect">
            <a:avLst/>
          </a:prstGeom>
        </p:spPr>
      </p:pic>
      <p:sp>
        <p:nvSpPr>
          <p:cNvPr id="6" name="Up-Down Arrow 5"/>
          <p:cNvSpPr/>
          <p:nvPr/>
        </p:nvSpPr>
        <p:spPr>
          <a:xfrm>
            <a:off x="5297714" y="3495524"/>
            <a:ext cx="435429" cy="895047"/>
          </a:xfrm>
          <a:prstGeom prst="upDownArrow">
            <a:avLst/>
          </a:prstGeom>
          <a:solidFill>
            <a:schemeClr val="accent1">
              <a:lumMod val="60000"/>
              <a:lumOff val="40000"/>
            </a:schemeClr>
          </a:solidFill>
          <a:ln>
            <a:solidFill>
              <a:srgbClr val="F135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41FD94A-3280-6B4A-962C-1D6736B77269}" type="slidenum">
              <a:rPr lang="en-US" smtClean="0"/>
              <a:t>23</a:t>
            </a:fld>
            <a:endParaRPr lang="en-US"/>
          </a:p>
        </p:txBody>
      </p:sp>
    </p:spTree>
    <p:extLst>
      <p:ext uri="{BB962C8B-B14F-4D97-AF65-F5344CB8AC3E}">
        <p14:creationId xmlns:p14="http://schemas.microsoft.com/office/powerpoint/2010/main" val="13678461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5193" y="1473200"/>
            <a:ext cx="7313613" cy="4714240"/>
          </a:xfrm>
        </p:spPr>
        <p:txBody>
          <a:bodyPr>
            <a:normAutofit/>
          </a:bodyPr>
          <a:lstStyle/>
          <a:p>
            <a:pPr marL="342900" indent="-342900">
              <a:buFont typeface="Arial"/>
              <a:buChar char="•"/>
            </a:pPr>
            <a:r>
              <a:rPr lang="en-US" sz="2400" dirty="0" smtClean="0"/>
              <a:t>On most nodes, Hopper has 32 GB memory</a:t>
            </a:r>
          </a:p>
          <a:p>
            <a:pPr marL="573088" lvl="1" indent="-342900"/>
            <a:r>
              <a:rPr lang="en-US" sz="2000" dirty="0"/>
              <a:t>Some nodes have 64 GB</a:t>
            </a:r>
          </a:p>
          <a:p>
            <a:pPr marL="573088" lvl="1" indent="-342900"/>
            <a:r>
              <a:rPr lang="en-US" sz="2000" dirty="0" smtClean="0"/>
              <a:t>Total memory of 5,000 nodes: ~156 TB</a:t>
            </a:r>
            <a:endParaRPr lang="en-US" sz="2000" dirty="0"/>
          </a:p>
          <a:p>
            <a:pPr marL="342900" indent="-342900">
              <a:buFont typeface="Arial"/>
              <a:buChar char="•"/>
            </a:pPr>
            <a:r>
              <a:rPr lang="en-US" sz="2400" dirty="0" smtClean="0"/>
              <a:t>VPIC memory footprint is ~142 TB</a:t>
            </a:r>
          </a:p>
          <a:p>
            <a:pPr marL="573088" lvl="1" indent="-342900"/>
            <a:r>
              <a:rPr lang="en-US" sz="2000" dirty="0" smtClean="0"/>
              <a:t>Translates to ~29 TB on each node when the simulation uses 5,000 nodes</a:t>
            </a:r>
          </a:p>
          <a:p>
            <a:pPr marL="573088" lvl="1" indent="-342900"/>
            <a:r>
              <a:rPr lang="en-US" sz="2000" dirty="0" smtClean="0"/>
              <a:t>90% of the memory on each node</a:t>
            </a:r>
          </a:p>
          <a:p>
            <a:pPr marL="342900" indent="-342900">
              <a:buFont typeface="Arial"/>
              <a:buChar char="•"/>
            </a:pPr>
            <a:r>
              <a:rPr lang="en-US" sz="2400" dirty="0" smtClean="0"/>
              <a:t>Considering some lightweight OS tasks running on the nodes, 90% of memory requirement puts significant pressure</a:t>
            </a:r>
          </a:p>
          <a:p>
            <a:pPr marL="342900" indent="-342900">
              <a:buFont typeface="Arial"/>
              <a:buChar char="•"/>
            </a:pPr>
            <a:r>
              <a:rPr lang="en-US" sz="2400" dirty="0" smtClean="0"/>
              <a:t>Experienced OOM error from one node crashing the application</a:t>
            </a:r>
          </a:p>
          <a:p>
            <a:pPr marL="342900" indent="-342900">
              <a:buFont typeface="Arial"/>
              <a:buChar char="•"/>
            </a:pPr>
            <a:endParaRPr lang="en-US" sz="2400" dirty="0"/>
          </a:p>
        </p:txBody>
      </p:sp>
      <p:sp>
        <p:nvSpPr>
          <p:cNvPr id="3" name="Title 2"/>
          <p:cNvSpPr>
            <a:spLocks noGrp="1"/>
          </p:cNvSpPr>
          <p:nvPr>
            <p:ph type="title"/>
          </p:nvPr>
        </p:nvSpPr>
        <p:spPr/>
        <p:txBody>
          <a:bodyPr/>
          <a:lstStyle/>
          <a:p>
            <a:r>
              <a:rPr lang="en-US" dirty="0" smtClean="0"/>
              <a:t>Lesson 4: Advance verification of resources for memory intensive apps is important</a:t>
            </a:r>
            <a:endParaRPr lang="en-US" dirty="0"/>
          </a:p>
        </p:txBody>
      </p:sp>
      <p:sp>
        <p:nvSpPr>
          <p:cNvPr id="4" name="Slide Number Placeholder 3"/>
          <p:cNvSpPr>
            <a:spLocks noGrp="1"/>
          </p:cNvSpPr>
          <p:nvPr>
            <p:ph type="sldNum" sz="quarter" idx="12"/>
          </p:nvPr>
        </p:nvSpPr>
        <p:spPr/>
        <p:txBody>
          <a:bodyPr/>
          <a:lstStyle/>
          <a:p>
            <a:fld id="{C41FD94A-3280-6B4A-962C-1D6736B77269}" type="slidenum">
              <a:rPr lang="en-US" smtClean="0"/>
              <a:t>24</a:t>
            </a:fld>
            <a:endParaRPr lang="en-US"/>
          </a:p>
        </p:txBody>
      </p:sp>
    </p:spTree>
    <p:extLst>
      <p:ext uri="{BB962C8B-B14F-4D97-AF65-F5344CB8AC3E}">
        <p14:creationId xmlns:p14="http://schemas.microsoft.com/office/powerpoint/2010/main" val="393419025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5193" y="1473200"/>
            <a:ext cx="7313613" cy="4714240"/>
          </a:xfrm>
        </p:spPr>
        <p:txBody>
          <a:bodyPr>
            <a:normAutofit/>
          </a:bodyPr>
          <a:lstStyle/>
          <a:p>
            <a:pPr marL="342900" indent="-342900">
              <a:buFont typeface="Arial"/>
              <a:buChar char="•"/>
            </a:pPr>
            <a:r>
              <a:rPr lang="en-US" sz="2400" dirty="0" smtClean="0"/>
              <a:t>Used a combination of tools to verify memory availability before each run and after dumping large particle data</a:t>
            </a:r>
          </a:p>
          <a:p>
            <a:pPr marL="342900" indent="-342900">
              <a:buFont typeface="Arial"/>
              <a:buChar char="•"/>
            </a:pPr>
            <a:r>
              <a:rPr lang="en-US" sz="2400" dirty="0" smtClean="0"/>
              <a:t>Node Health Checker (NHC) </a:t>
            </a:r>
          </a:p>
          <a:p>
            <a:pPr marL="573088" lvl="1" indent="-342900"/>
            <a:r>
              <a:rPr lang="en-US" sz="2000" dirty="0"/>
              <a:t>Free Memory </a:t>
            </a:r>
            <a:r>
              <a:rPr lang="en-US" sz="2000" dirty="0" smtClean="0"/>
              <a:t>Check to verify the available free memory </a:t>
            </a:r>
          </a:p>
          <a:p>
            <a:pPr marL="573088" lvl="1" indent="-342900"/>
            <a:r>
              <a:rPr lang="en-US" sz="2000" dirty="0" smtClean="0"/>
              <a:t>“</a:t>
            </a:r>
            <a:r>
              <a:rPr lang="en-US" sz="2000" dirty="0" err="1" smtClean="0"/>
              <a:t>Admindown</a:t>
            </a:r>
            <a:r>
              <a:rPr lang="en-US" sz="2000" dirty="0" smtClean="0"/>
              <a:t>” nodes with less than 29 GB free memory</a:t>
            </a:r>
          </a:p>
          <a:p>
            <a:pPr marL="342900" indent="-342900">
              <a:buFont typeface="Arial"/>
              <a:buChar char="•"/>
            </a:pPr>
            <a:r>
              <a:rPr lang="en-US" sz="2400" dirty="0" smtClean="0"/>
              <a:t>Developed a Perl script that reads the free memory information from /</a:t>
            </a:r>
            <a:r>
              <a:rPr lang="en-US" sz="2400" dirty="0" err="1" smtClean="0"/>
              <a:t>proc</a:t>
            </a:r>
            <a:r>
              <a:rPr lang="en-US" sz="2400" dirty="0" smtClean="0"/>
              <a:t>/</a:t>
            </a:r>
            <a:r>
              <a:rPr lang="en-US" sz="2400" dirty="0" err="1" smtClean="0"/>
              <a:t>buddyinfo</a:t>
            </a:r>
            <a:r>
              <a:rPr lang="en-US" sz="2400" dirty="0" smtClean="0"/>
              <a:t> on all the nodes in allocation</a:t>
            </a:r>
          </a:p>
          <a:p>
            <a:pPr marL="573088" lvl="1" indent="-342900"/>
            <a:r>
              <a:rPr lang="en-US" sz="2000" dirty="0" smtClean="0"/>
              <a:t>Manually sorted and verified the free memory</a:t>
            </a:r>
          </a:p>
        </p:txBody>
      </p:sp>
      <p:sp>
        <p:nvSpPr>
          <p:cNvPr id="3" name="Title 2"/>
          <p:cNvSpPr>
            <a:spLocks noGrp="1"/>
          </p:cNvSpPr>
          <p:nvPr>
            <p:ph type="title"/>
          </p:nvPr>
        </p:nvSpPr>
        <p:spPr/>
        <p:txBody>
          <a:bodyPr/>
          <a:lstStyle/>
          <a:p>
            <a:r>
              <a:rPr lang="en-US" dirty="0" smtClean="0"/>
              <a:t>Lesson 4: Advance verification of resources for memory intensive apps is important - Solution</a:t>
            </a:r>
            <a:endParaRPr lang="en-US" dirty="0"/>
          </a:p>
        </p:txBody>
      </p:sp>
      <p:sp>
        <p:nvSpPr>
          <p:cNvPr id="4" name="Slide Number Placeholder 3"/>
          <p:cNvSpPr>
            <a:spLocks noGrp="1"/>
          </p:cNvSpPr>
          <p:nvPr>
            <p:ph type="sldNum" sz="quarter" idx="12"/>
          </p:nvPr>
        </p:nvSpPr>
        <p:spPr/>
        <p:txBody>
          <a:bodyPr/>
          <a:lstStyle/>
          <a:p>
            <a:fld id="{C41FD94A-3280-6B4A-962C-1D6736B77269}" type="slidenum">
              <a:rPr lang="en-US" smtClean="0"/>
              <a:t>25</a:t>
            </a:fld>
            <a:endParaRPr lang="en-US"/>
          </a:p>
        </p:txBody>
      </p:sp>
    </p:spTree>
    <p:extLst>
      <p:ext uri="{BB962C8B-B14F-4D97-AF65-F5344CB8AC3E}">
        <p14:creationId xmlns:p14="http://schemas.microsoft.com/office/powerpoint/2010/main" val="24653571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Font typeface="Arial"/>
              <a:buChar char="•"/>
            </a:pPr>
            <a:r>
              <a:rPr lang="en-US" sz="2400" dirty="0" smtClean="0"/>
              <a:t>It can be time consuming and tedious for a user to verify system health prior to a large run</a:t>
            </a:r>
          </a:p>
          <a:p>
            <a:pPr marL="342900" indent="-342900">
              <a:buFont typeface="Arial"/>
              <a:buChar char="•"/>
            </a:pPr>
            <a:r>
              <a:rPr lang="en-US" sz="2400" dirty="0" smtClean="0"/>
              <a:t>Scalable tools can help diagnosing the SW and HW problems</a:t>
            </a:r>
          </a:p>
          <a:p>
            <a:pPr marL="342900" indent="-342900">
              <a:buFont typeface="Arial"/>
              <a:buChar char="•"/>
            </a:pPr>
            <a:r>
              <a:rPr lang="en-US" sz="2400" dirty="0" smtClean="0"/>
              <a:t>Some tools exist, but need streamlining the process of verification</a:t>
            </a:r>
          </a:p>
          <a:p>
            <a:pPr marL="342900" indent="-342900">
              <a:buFont typeface="Arial"/>
              <a:buChar char="•"/>
            </a:pPr>
            <a:r>
              <a:rPr lang="en-US" sz="2400" dirty="0"/>
              <a:t>Scalable computation and memory resource </a:t>
            </a:r>
            <a:r>
              <a:rPr lang="en-US" sz="2400" dirty="0" smtClean="0"/>
              <a:t>checker</a:t>
            </a:r>
          </a:p>
          <a:p>
            <a:pPr marL="573088" lvl="1" indent="-342900"/>
            <a:r>
              <a:rPr lang="en-US" sz="2000" dirty="0" smtClean="0"/>
              <a:t>With the help of Cray and NERSC staff, used NHC and “</a:t>
            </a:r>
            <a:r>
              <a:rPr lang="en-US" sz="2000" dirty="0" err="1" smtClean="0"/>
              <a:t>xtprocadmin</a:t>
            </a:r>
            <a:r>
              <a:rPr lang="en-US" sz="2000" dirty="0" smtClean="0"/>
              <a:t>” to verify the current status of nodes</a:t>
            </a:r>
          </a:p>
          <a:p>
            <a:pPr marL="573088" lvl="1" indent="-342900"/>
            <a:r>
              <a:rPr lang="en-US" sz="2000" dirty="0" smtClean="0"/>
              <a:t>Used NHC and local script to check memory status</a:t>
            </a:r>
          </a:p>
          <a:p>
            <a:endParaRPr lang="en-US" sz="2400" dirty="0"/>
          </a:p>
        </p:txBody>
      </p:sp>
      <p:sp>
        <p:nvSpPr>
          <p:cNvPr id="3" name="Title 2"/>
          <p:cNvSpPr>
            <a:spLocks noGrp="1"/>
          </p:cNvSpPr>
          <p:nvPr>
            <p:ph type="title"/>
          </p:nvPr>
        </p:nvSpPr>
        <p:spPr/>
        <p:txBody>
          <a:bodyPr/>
          <a:lstStyle/>
          <a:p>
            <a:r>
              <a:rPr lang="en-US" dirty="0" smtClean="0"/>
              <a:t>Lesson 5: Scalable tools are required for diagnosing SW and HW problems</a:t>
            </a:r>
            <a:endParaRPr lang="en-US" dirty="0"/>
          </a:p>
        </p:txBody>
      </p:sp>
      <p:sp>
        <p:nvSpPr>
          <p:cNvPr id="4" name="Slide Number Placeholder 3"/>
          <p:cNvSpPr>
            <a:spLocks noGrp="1"/>
          </p:cNvSpPr>
          <p:nvPr>
            <p:ph type="sldNum" sz="quarter" idx="12"/>
          </p:nvPr>
        </p:nvSpPr>
        <p:spPr/>
        <p:txBody>
          <a:bodyPr/>
          <a:lstStyle/>
          <a:p>
            <a:fld id="{C41FD94A-3280-6B4A-962C-1D6736B77269}" type="slidenum">
              <a:rPr lang="en-US" smtClean="0"/>
              <a:t>26</a:t>
            </a:fld>
            <a:endParaRPr lang="en-US"/>
          </a:p>
        </p:txBody>
      </p:sp>
    </p:spTree>
    <p:extLst>
      <p:ext uri="{BB962C8B-B14F-4D97-AF65-F5344CB8AC3E}">
        <p14:creationId xmlns:p14="http://schemas.microsoft.com/office/powerpoint/2010/main" val="252548103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Font typeface="Arial"/>
              <a:buChar char="•"/>
            </a:pPr>
            <a:r>
              <a:rPr lang="en-US" sz="2400" dirty="0" smtClean="0"/>
              <a:t>Scalable I/O subsystem checker</a:t>
            </a:r>
          </a:p>
          <a:p>
            <a:pPr marL="573088" lvl="1" indent="-342900"/>
            <a:r>
              <a:rPr lang="en-US" sz="2000" dirty="0" smtClean="0"/>
              <a:t>Used manual I/O tuning to identify good set of optimization parameters</a:t>
            </a:r>
          </a:p>
          <a:p>
            <a:pPr marL="573088" lvl="1" indent="-342900"/>
            <a:r>
              <a:rPr lang="en-US" sz="2000" dirty="0" smtClean="0"/>
              <a:t>Our work in progress to identify tuned set of parameters at each layer of the parallel I/O stack</a:t>
            </a:r>
          </a:p>
          <a:p>
            <a:pPr marL="342900" indent="-342900">
              <a:buFont typeface="Arial"/>
              <a:buChar char="•"/>
            </a:pPr>
            <a:r>
              <a:rPr lang="en-US" sz="2400" dirty="0" smtClean="0"/>
              <a:t>Scalable </a:t>
            </a:r>
            <a:r>
              <a:rPr lang="en-US" sz="2400" dirty="0"/>
              <a:t>Runtime I/O Monitor</a:t>
            </a:r>
            <a:endParaRPr lang="en-US" sz="2400" dirty="0" smtClean="0"/>
          </a:p>
          <a:p>
            <a:pPr marL="573088" lvl="1" indent="-342900"/>
            <a:r>
              <a:rPr lang="en-US" sz="2000" dirty="0" smtClean="0"/>
              <a:t>Typically, many applications idle during I/O wasting CPU resources</a:t>
            </a:r>
          </a:p>
          <a:p>
            <a:pPr marL="573088" lvl="1" indent="-342900"/>
            <a:r>
              <a:rPr lang="en-US" sz="2000" dirty="0" smtClean="0"/>
              <a:t>Even one sluggish OST can increase the waste significantly</a:t>
            </a:r>
          </a:p>
          <a:p>
            <a:pPr marL="573088" lvl="1" indent="-342900"/>
            <a:r>
              <a:rPr lang="en-US" sz="2000" dirty="0" smtClean="0"/>
              <a:t>Lustre Monitoring Tool (LMT) </a:t>
            </a:r>
            <a:r>
              <a:rPr lang="en-US" sz="2000" dirty="0"/>
              <a:t>was very helpful; </a:t>
            </a:r>
            <a:r>
              <a:rPr lang="en-US" sz="2000" dirty="0" smtClean="0"/>
              <a:t>OSTs of bad behavior had to be found manually in postmortem – Any better and pro-active solutions??</a:t>
            </a:r>
          </a:p>
          <a:p>
            <a:pPr marL="342900" indent="-342900">
              <a:buFont typeface="Arial"/>
              <a:buChar char="•"/>
            </a:pPr>
            <a:endParaRPr lang="en-US" sz="2400" dirty="0" smtClean="0"/>
          </a:p>
          <a:p>
            <a:endParaRPr lang="en-US" sz="2400" dirty="0"/>
          </a:p>
        </p:txBody>
      </p:sp>
      <p:sp>
        <p:nvSpPr>
          <p:cNvPr id="3" name="Title 2"/>
          <p:cNvSpPr>
            <a:spLocks noGrp="1"/>
          </p:cNvSpPr>
          <p:nvPr>
            <p:ph type="title"/>
          </p:nvPr>
        </p:nvSpPr>
        <p:spPr/>
        <p:txBody>
          <a:bodyPr/>
          <a:lstStyle/>
          <a:p>
            <a:r>
              <a:rPr lang="en-US" dirty="0" smtClean="0"/>
              <a:t>Lesson 5: Scalable tools are required for diagnosing SW and HW problems</a:t>
            </a:r>
            <a:endParaRPr lang="en-US" dirty="0"/>
          </a:p>
        </p:txBody>
      </p:sp>
      <p:sp>
        <p:nvSpPr>
          <p:cNvPr id="4" name="Slide Number Placeholder 3"/>
          <p:cNvSpPr>
            <a:spLocks noGrp="1"/>
          </p:cNvSpPr>
          <p:nvPr>
            <p:ph type="sldNum" sz="quarter" idx="12"/>
          </p:nvPr>
        </p:nvSpPr>
        <p:spPr/>
        <p:txBody>
          <a:bodyPr/>
          <a:lstStyle/>
          <a:p>
            <a:fld id="{C41FD94A-3280-6B4A-962C-1D6736B77269}" type="slidenum">
              <a:rPr lang="en-US" smtClean="0"/>
              <a:t>27</a:t>
            </a:fld>
            <a:endParaRPr lang="en-US"/>
          </a:p>
        </p:txBody>
      </p:sp>
    </p:spTree>
    <p:extLst>
      <p:ext uri="{BB962C8B-B14F-4D97-AF65-F5344CB8AC3E}">
        <p14:creationId xmlns:p14="http://schemas.microsoft.com/office/powerpoint/2010/main" val="35103405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I/O Auto-tuning framework</a:t>
            </a:r>
            <a:endParaRPr lang="en-US" dirty="0"/>
          </a:p>
        </p:txBody>
      </p:sp>
      <p:sp>
        <p:nvSpPr>
          <p:cNvPr id="7" name="Content Placeholder 1"/>
          <p:cNvSpPr>
            <a:spLocks noGrp="1"/>
          </p:cNvSpPr>
          <p:nvPr>
            <p:ph idx="1"/>
          </p:nvPr>
        </p:nvSpPr>
        <p:spPr>
          <a:xfrm>
            <a:off x="0" y="4651648"/>
            <a:ext cx="9143999" cy="1705124"/>
          </a:xfrm>
        </p:spPr>
        <p:txBody>
          <a:bodyPr>
            <a:normAutofit fontScale="85000" lnSpcReduction="10000"/>
          </a:bodyPr>
          <a:lstStyle/>
          <a:p>
            <a:pPr marL="342900" indent="-342900">
              <a:buFontTx/>
              <a:buChar char="•"/>
            </a:pPr>
            <a:r>
              <a:rPr lang="en-US" sz="2000" dirty="0" smtClean="0"/>
              <a:t>H5Tuner uses genetic algorithms to traverse the I/O tunable parameter space intelligently and pick the best performing tunable parameter sets</a:t>
            </a:r>
          </a:p>
          <a:p>
            <a:pPr marL="342900" indent="-342900">
              <a:buFontTx/>
              <a:buChar char="•"/>
            </a:pPr>
            <a:r>
              <a:rPr lang="en-US" sz="2000" dirty="0" smtClean="0"/>
              <a:t>Identify I/O pattern and map the pattern with parameter sets</a:t>
            </a:r>
          </a:p>
          <a:p>
            <a:pPr marL="342900" indent="-342900">
              <a:buFontTx/>
              <a:buChar char="•"/>
            </a:pPr>
            <a:r>
              <a:rPr lang="en-US" sz="2000" dirty="0" smtClean="0"/>
              <a:t>Initial results are encouraging</a:t>
            </a:r>
          </a:p>
          <a:p>
            <a:pPr marL="573088" lvl="1" indent="-342900">
              <a:buFontTx/>
              <a:buChar char="•"/>
            </a:pPr>
            <a:r>
              <a:rPr lang="en-US" sz="2000" dirty="0" smtClean="0"/>
              <a:t>2X to 38X on different architectures, multiple applications, and different concurrencies</a:t>
            </a:r>
          </a:p>
        </p:txBody>
      </p:sp>
      <p:pic>
        <p:nvPicPr>
          <p:cNvPr id="5" name="Picture 8" descr="Framework-v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7195" y="947784"/>
            <a:ext cx="4802717" cy="363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C41FD94A-3280-6B4A-962C-1D6736B77269}" type="slidenum">
              <a:rPr lang="en-US" smtClean="0"/>
              <a:t>28</a:t>
            </a:fld>
            <a:endParaRPr lang="en-US"/>
          </a:p>
        </p:txBody>
      </p:sp>
    </p:spTree>
    <p:extLst>
      <p:ext uri="{BB962C8B-B14F-4D97-AF65-F5344CB8AC3E}">
        <p14:creationId xmlns:p14="http://schemas.microsoft.com/office/powerpoint/2010/main" val="1776106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Font typeface="Arial"/>
              <a:buChar char="•"/>
            </a:pPr>
            <a:r>
              <a:rPr lang="en-US" sz="2400" dirty="0" smtClean="0"/>
              <a:t>Scalable I/O subsystem checker</a:t>
            </a:r>
          </a:p>
          <a:p>
            <a:pPr marL="573088" lvl="1" indent="-342900"/>
            <a:r>
              <a:rPr lang="en-US" sz="2000" dirty="0" smtClean="0"/>
              <a:t>Used manual I/O tuning to identify good set of optimization parameters</a:t>
            </a:r>
          </a:p>
          <a:p>
            <a:pPr marL="573088" lvl="1" indent="-342900"/>
            <a:r>
              <a:rPr lang="en-US" sz="2000" dirty="0" smtClean="0"/>
              <a:t>Our work in progress to identify tuned set of parameters at each layer of the parallel I/O stack</a:t>
            </a:r>
          </a:p>
          <a:p>
            <a:pPr marL="342900" indent="-342900">
              <a:buFont typeface="Arial"/>
              <a:buChar char="•"/>
            </a:pPr>
            <a:r>
              <a:rPr lang="en-US" sz="2400" dirty="0" smtClean="0"/>
              <a:t>Scalable </a:t>
            </a:r>
            <a:r>
              <a:rPr lang="en-US" sz="2400" dirty="0"/>
              <a:t>Runtime I/O Monitor</a:t>
            </a:r>
            <a:endParaRPr lang="en-US" sz="2400" dirty="0" smtClean="0"/>
          </a:p>
          <a:p>
            <a:pPr marL="573088" lvl="1" indent="-342900"/>
            <a:r>
              <a:rPr lang="en-US" sz="2000" dirty="0" smtClean="0"/>
              <a:t>Typically, many applications idle during I/O wasting CPU resources</a:t>
            </a:r>
          </a:p>
          <a:p>
            <a:pPr marL="573088" lvl="1" indent="-342900"/>
            <a:r>
              <a:rPr lang="en-US" sz="2000" dirty="0" smtClean="0"/>
              <a:t>Even one sluggish OST can increase the waste significantly</a:t>
            </a:r>
          </a:p>
          <a:p>
            <a:pPr marL="573088" lvl="1" indent="-342900"/>
            <a:r>
              <a:rPr lang="en-US" sz="2000" dirty="0" smtClean="0"/>
              <a:t>Lustre Monitoring Tool (LMT) was very helpful; OSTs of bad behavior had to be found manually in postmortem – Any better and pro-active solutions??</a:t>
            </a:r>
          </a:p>
          <a:p>
            <a:pPr marL="342900" indent="-342900">
              <a:buFont typeface="Arial"/>
              <a:buChar char="•"/>
            </a:pPr>
            <a:endParaRPr lang="en-US" sz="2400" dirty="0" smtClean="0"/>
          </a:p>
          <a:p>
            <a:endParaRPr lang="en-US" sz="2400" dirty="0"/>
          </a:p>
        </p:txBody>
      </p:sp>
      <p:sp>
        <p:nvSpPr>
          <p:cNvPr id="3" name="Title 2"/>
          <p:cNvSpPr>
            <a:spLocks noGrp="1"/>
          </p:cNvSpPr>
          <p:nvPr>
            <p:ph type="title"/>
          </p:nvPr>
        </p:nvSpPr>
        <p:spPr/>
        <p:txBody>
          <a:bodyPr/>
          <a:lstStyle/>
          <a:p>
            <a:r>
              <a:rPr lang="en-US" dirty="0" smtClean="0"/>
              <a:t>Lesson 5: Scalable tools are required for diagnosing SW and HW problems</a:t>
            </a:r>
            <a:endParaRPr lang="en-US" dirty="0"/>
          </a:p>
        </p:txBody>
      </p:sp>
      <p:sp>
        <p:nvSpPr>
          <p:cNvPr id="4" name="Slide Number Placeholder 3"/>
          <p:cNvSpPr>
            <a:spLocks noGrp="1"/>
          </p:cNvSpPr>
          <p:nvPr>
            <p:ph type="sldNum" sz="quarter" idx="12"/>
          </p:nvPr>
        </p:nvSpPr>
        <p:spPr/>
        <p:txBody>
          <a:bodyPr/>
          <a:lstStyle/>
          <a:p>
            <a:fld id="{C41FD94A-3280-6B4A-962C-1D6736B77269}" type="slidenum">
              <a:rPr lang="en-US" smtClean="0"/>
              <a:t>29</a:t>
            </a:fld>
            <a:endParaRPr lang="en-US"/>
          </a:p>
        </p:txBody>
      </p:sp>
    </p:spTree>
    <p:extLst>
      <p:ext uri="{BB962C8B-B14F-4D97-AF65-F5344CB8AC3E}">
        <p14:creationId xmlns:p14="http://schemas.microsoft.com/office/powerpoint/2010/main" val="185599215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6" y="0"/>
            <a:ext cx="7729859" cy="915005"/>
          </a:xfrm>
        </p:spPr>
        <p:txBody>
          <a:bodyPr/>
          <a:lstStyle/>
          <a:p>
            <a:r>
              <a:rPr lang="en-US" sz="2800" dirty="0" smtClean="0"/>
              <a:t>Data Explosion in Scientific Computing</a:t>
            </a:r>
            <a:endParaRPr lang="en-US" sz="2800" dirty="0"/>
          </a:p>
        </p:txBody>
      </p:sp>
      <p:sp>
        <p:nvSpPr>
          <p:cNvPr id="5" name="Slide Number Placeholder 4"/>
          <p:cNvSpPr>
            <a:spLocks noGrp="1"/>
          </p:cNvSpPr>
          <p:nvPr>
            <p:ph type="sldNum" sz="quarter" idx="11"/>
          </p:nvPr>
        </p:nvSpPr>
        <p:spPr/>
        <p:txBody>
          <a:bodyPr/>
          <a:lstStyle/>
          <a:p>
            <a:fld id="{D7E63A33-8271-4DD0-9C48-789913D7C115}" type="slidenum">
              <a:rPr lang="en-US" smtClean="0"/>
              <a:pPr/>
              <a:t>3</a:t>
            </a:fld>
            <a:endParaRPr lang="en-US"/>
          </a:p>
        </p:txBody>
      </p:sp>
      <p:sp>
        <p:nvSpPr>
          <p:cNvPr id="3" name="Rectangle 2"/>
          <p:cNvSpPr/>
          <p:nvPr/>
        </p:nvSpPr>
        <p:spPr>
          <a:xfrm>
            <a:off x="457198" y="1087045"/>
            <a:ext cx="7992535" cy="461665"/>
          </a:xfrm>
          <a:prstGeom prst="rect">
            <a:avLst/>
          </a:prstGeom>
        </p:spPr>
        <p:txBody>
          <a:bodyPr wrap="square">
            <a:spAutoFit/>
          </a:bodyPr>
          <a:lstStyle/>
          <a:p>
            <a:pPr marL="454025" indent="-407988">
              <a:buFont typeface="Wingdings" charset="2"/>
              <a:buChar char="²"/>
            </a:pPr>
            <a:r>
              <a:rPr lang="en-US" sz="2400" b="1" dirty="0">
                <a:solidFill>
                  <a:srgbClr val="0000FF"/>
                </a:solidFill>
              </a:rPr>
              <a:t>Modern scientific discoveries are driven by data</a:t>
            </a:r>
          </a:p>
        </p:txBody>
      </p:sp>
      <p:sp>
        <p:nvSpPr>
          <p:cNvPr id="4" name="Rectangle 3"/>
          <p:cNvSpPr/>
          <p:nvPr/>
        </p:nvSpPr>
        <p:spPr>
          <a:xfrm>
            <a:off x="345437" y="4936996"/>
            <a:ext cx="8350459" cy="1169551"/>
          </a:xfrm>
          <a:prstGeom prst="rect">
            <a:avLst/>
          </a:prstGeom>
        </p:spPr>
        <p:txBody>
          <a:bodyPr wrap="square">
            <a:spAutoFit/>
          </a:bodyPr>
          <a:lstStyle/>
          <a:p>
            <a:pPr marL="454025" indent="-407988">
              <a:lnSpc>
                <a:spcPct val="150000"/>
              </a:lnSpc>
              <a:buFont typeface="Wingdings" charset="2"/>
              <a:buChar char="²"/>
            </a:pPr>
            <a:r>
              <a:rPr lang="en-US" sz="2400" dirty="0"/>
              <a:t>Storing, analyzing, and visualizing large data </a:t>
            </a:r>
            <a:r>
              <a:rPr lang="en-US" sz="2400" dirty="0" smtClean="0"/>
              <a:t>are big challenges</a:t>
            </a:r>
          </a:p>
        </p:txBody>
      </p:sp>
      <p:pic>
        <p:nvPicPr>
          <p:cNvPr id="9" name="Picture 8"/>
          <p:cNvPicPr>
            <a:picLocks noChangeAspect="1"/>
          </p:cNvPicPr>
          <p:nvPr/>
        </p:nvPicPr>
        <p:blipFill>
          <a:blip r:embed="rId3"/>
          <a:stretch>
            <a:fillRect/>
          </a:stretch>
        </p:blipFill>
        <p:spPr>
          <a:xfrm>
            <a:off x="6787942" y="1791673"/>
            <a:ext cx="1907954" cy="1269657"/>
          </a:xfrm>
          <a:prstGeom prst="rect">
            <a:avLst/>
          </a:prstGeom>
        </p:spPr>
      </p:pic>
      <p:pic>
        <p:nvPicPr>
          <p:cNvPr id="11" name="Picture 10" descr="lihjt-sour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41" y="3393980"/>
            <a:ext cx="1256536" cy="1416096"/>
          </a:xfrm>
          <a:prstGeom prst="rect">
            <a:avLst/>
          </a:prstGeom>
        </p:spPr>
      </p:pic>
      <p:pic>
        <p:nvPicPr>
          <p:cNvPr id="12" name="Picture 11"/>
          <p:cNvPicPr>
            <a:picLocks noChangeAspect="1"/>
          </p:cNvPicPr>
          <p:nvPr/>
        </p:nvPicPr>
        <p:blipFill>
          <a:blip r:embed="rId5"/>
          <a:stretch>
            <a:fillRect/>
          </a:stretch>
        </p:blipFill>
        <p:spPr>
          <a:xfrm>
            <a:off x="639341" y="1737172"/>
            <a:ext cx="1464844" cy="1457519"/>
          </a:xfrm>
          <a:prstGeom prst="rect">
            <a:avLst/>
          </a:prstGeom>
        </p:spPr>
      </p:pic>
      <p:sp>
        <p:nvSpPr>
          <p:cNvPr id="13" name="Rounded Rectangle 12"/>
          <p:cNvSpPr/>
          <p:nvPr/>
        </p:nvSpPr>
        <p:spPr>
          <a:xfrm>
            <a:off x="2104185" y="1737172"/>
            <a:ext cx="2275935" cy="1457519"/>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By 2020, climate data is expected to be hundreds of exabytes or more</a:t>
            </a:r>
          </a:p>
        </p:txBody>
      </p:sp>
      <p:sp>
        <p:nvSpPr>
          <p:cNvPr id="15" name="Rounded Rectangle 14"/>
          <p:cNvSpPr/>
          <p:nvPr/>
        </p:nvSpPr>
        <p:spPr>
          <a:xfrm>
            <a:off x="4500978" y="1737172"/>
            <a:ext cx="2275935" cy="1457519"/>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LHC experiments produce petabytes of data per year</a:t>
            </a:r>
            <a:endParaRPr lang="en-US" dirty="0">
              <a:solidFill>
                <a:schemeClr val="tx1"/>
              </a:solidFill>
            </a:endParaRPr>
          </a:p>
        </p:txBody>
      </p:sp>
      <p:sp>
        <p:nvSpPr>
          <p:cNvPr id="16" name="Rounded Rectangle 15"/>
          <p:cNvSpPr/>
          <p:nvPr/>
        </p:nvSpPr>
        <p:spPr>
          <a:xfrm>
            <a:off x="2104185" y="3378860"/>
            <a:ext cx="2275935" cy="1457519"/>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Light source experiments at LCLS, ALS, SNS, etc. produce tens of TB/day</a:t>
            </a:r>
          </a:p>
        </p:txBody>
      </p:sp>
      <p:pic>
        <p:nvPicPr>
          <p:cNvPr id="17" name="Picture 16"/>
          <p:cNvPicPr>
            <a:picLocks noChangeAspect="1"/>
          </p:cNvPicPr>
          <p:nvPr/>
        </p:nvPicPr>
        <p:blipFill>
          <a:blip r:embed="rId6"/>
          <a:stretch>
            <a:fillRect/>
          </a:stretch>
        </p:blipFill>
        <p:spPr>
          <a:xfrm>
            <a:off x="6806170" y="3467195"/>
            <a:ext cx="1889726" cy="1342882"/>
          </a:xfrm>
          <a:prstGeom prst="rect">
            <a:avLst/>
          </a:prstGeom>
        </p:spPr>
      </p:pic>
      <p:sp>
        <p:nvSpPr>
          <p:cNvPr id="18" name="Rounded Rectangle 17"/>
          <p:cNvSpPr/>
          <p:nvPr/>
        </p:nvSpPr>
        <p:spPr>
          <a:xfrm>
            <a:off x="4500832" y="3408042"/>
            <a:ext cx="2275935" cy="1457519"/>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1 Exabyte per a day (10 petabytes every hour)</a:t>
            </a:r>
          </a:p>
        </p:txBody>
      </p:sp>
    </p:spTree>
    <p:extLst>
      <p:ext uri="{BB962C8B-B14F-4D97-AF65-F5344CB8AC3E}">
        <p14:creationId xmlns:p14="http://schemas.microsoft.com/office/powerpoint/2010/main" val="34871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AutoNum type="arabicPeriod"/>
            </a:pPr>
            <a:r>
              <a:rPr lang="en-US" sz="2400" dirty="0" smtClean="0"/>
              <a:t>Collective </a:t>
            </a:r>
            <a:r>
              <a:rPr lang="en-US" sz="2400" dirty="0"/>
              <a:t>writes to a single shared HDF5 </a:t>
            </a:r>
            <a:r>
              <a:rPr lang="en-US" sz="2400" dirty="0" smtClean="0"/>
              <a:t>file can </a:t>
            </a:r>
            <a:r>
              <a:rPr lang="en-US" sz="2400" dirty="0"/>
              <a:t>work as well as file-per-process </a:t>
            </a:r>
            <a:r>
              <a:rPr lang="en-US" sz="2400" dirty="0" smtClean="0"/>
              <a:t>writes</a:t>
            </a:r>
          </a:p>
          <a:p>
            <a:pPr marL="342900" indent="-342900">
              <a:buAutoNum type="arabicPeriod"/>
            </a:pPr>
            <a:r>
              <a:rPr lang="en-US" sz="2400" dirty="0"/>
              <a:t>Tuning multiple layers of parallel I/O </a:t>
            </a:r>
            <a:r>
              <a:rPr lang="en-US" sz="2400" dirty="0" smtClean="0"/>
              <a:t>subsystem is </a:t>
            </a:r>
            <a:r>
              <a:rPr lang="en-US" sz="2400" dirty="0"/>
              <a:t>a challenging </a:t>
            </a:r>
            <a:r>
              <a:rPr lang="en-US" sz="2400" dirty="0" smtClean="0"/>
              <a:t>task</a:t>
            </a:r>
          </a:p>
          <a:p>
            <a:pPr marL="342900" indent="-342900">
              <a:buAutoNum type="arabicPeriod"/>
            </a:pPr>
            <a:r>
              <a:rPr lang="en-US" sz="2400" dirty="0"/>
              <a:t>Advance verification of </a:t>
            </a:r>
            <a:r>
              <a:rPr lang="en-US" sz="2400" dirty="0" smtClean="0"/>
              <a:t>file system </a:t>
            </a:r>
            <a:r>
              <a:rPr lang="en-US" sz="2400" dirty="0"/>
              <a:t>hardware </a:t>
            </a:r>
            <a:r>
              <a:rPr lang="en-US" sz="2400" dirty="0" smtClean="0"/>
              <a:t>is important </a:t>
            </a:r>
            <a:r>
              <a:rPr lang="en-US" sz="2400" dirty="0"/>
              <a:t>for obtaining peak </a:t>
            </a:r>
            <a:r>
              <a:rPr lang="en-US" sz="2400" dirty="0" smtClean="0"/>
              <a:t>performance</a:t>
            </a:r>
          </a:p>
          <a:p>
            <a:pPr marL="342900" indent="-342900">
              <a:buAutoNum type="arabicPeriod"/>
            </a:pPr>
            <a:r>
              <a:rPr lang="en-US" sz="2400" dirty="0"/>
              <a:t>Advance verification of available resources </a:t>
            </a:r>
            <a:r>
              <a:rPr lang="en-US" sz="2400" dirty="0" smtClean="0"/>
              <a:t>for memory</a:t>
            </a:r>
            <a:r>
              <a:rPr lang="en-US" sz="2400" dirty="0"/>
              <a:t>-intensive applications is </a:t>
            </a:r>
            <a:r>
              <a:rPr lang="en-US" sz="2400" dirty="0" smtClean="0"/>
              <a:t>important</a:t>
            </a:r>
          </a:p>
          <a:p>
            <a:pPr marL="342900" indent="-342900">
              <a:buAutoNum type="arabicPeriod"/>
            </a:pPr>
            <a:r>
              <a:rPr lang="en-US" sz="2400" dirty="0"/>
              <a:t>Scalable tools are required for diagnosing </a:t>
            </a:r>
            <a:r>
              <a:rPr lang="en-US" sz="2400" dirty="0" smtClean="0"/>
              <a:t>software and </a:t>
            </a:r>
            <a:r>
              <a:rPr lang="en-US" sz="2400" dirty="0"/>
              <a:t>hardware problems before running </a:t>
            </a:r>
            <a:r>
              <a:rPr lang="en-US" sz="2400" dirty="0" smtClean="0"/>
              <a:t>applications using </a:t>
            </a:r>
            <a:r>
              <a:rPr lang="en-US" sz="2400" dirty="0"/>
              <a:t>100k cores</a:t>
            </a:r>
          </a:p>
        </p:txBody>
      </p:sp>
      <p:sp>
        <p:nvSpPr>
          <p:cNvPr id="3" name="Title 2"/>
          <p:cNvSpPr>
            <a:spLocks noGrp="1"/>
          </p:cNvSpPr>
          <p:nvPr>
            <p:ph type="title"/>
          </p:nvPr>
        </p:nvSpPr>
        <p:spPr/>
        <p:txBody>
          <a:bodyPr/>
          <a:lstStyle/>
          <a:p>
            <a:r>
              <a:rPr lang="en-US" dirty="0" smtClean="0"/>
              <a:t>Lessons Learned</a:t>
            </a:r>
            <a:endParaRPr lang="en-US" dirty="0"/>
          </a:p>
        </p:txBody>
      </p:sp>
      <p:sp>
        <p:nvSpPr>
          <p:cNvPr id="4" name="Slide Number Placeholder 3"/>
          <p:cNvSpPr>
            <a:spLocks noGrp="1"/>
          </p:cNvSpPr>
          <p:nvPr>
            <p:ph type="sldNum" sz="quarter" idx="12"/>
          </p:nvPr>
        </p:nvSpPr>
        <p:spPr/>
        <p:txBody>
          <a:bodyPr/>
          <a:lstStyle/>
          <a:p>
            <a:fld id="{C41FD94A-3280-6B4A-962C-1D6736B77269}" type="slidenum">
              <a:rPr lang="en-US" smtClean="0"/>
              <a:t>30</a:t>
            </a:fld>
            <a:endParaRPr lang="en-US"/>
          </a:p>
        </p:txBody>
      </p:sp>
    </p:spTree>
    <p:extLst>
      <p:ext uri="{BB962C8B-B14F-4D97-AF65-F5344CB8AC3E}">
        <p14:creationId xmlns:p14="http://schemas.microsoft.com/office/powerpoint/2010/main" val="31366021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994" y="1119673"/>
            <a:ext cx="8228806" cy="5067767"/>
          </a:xfrm>
        </p:spPr>
        <p:txBody>
          <a:bodyPr>
            <a:normAutofit lnSpcReduction="10000"/>
          </a:bodyPr>
          <a:lstStyle/>
          <a:p>
            <a:pPr marL="285750" indent="-285750">
              <a:buFont typeface="Arial"/>
              <a:buChar char="•"/>
            </a:pPr>
            <a:r>
              <a:rPr lang="en-US" sz="2400" dirty="0" smtClean="0"/>
              <a:t>More large scale runs and </a:t>
            </a:r>
            <a:r>
              <a:rPr lang="en-US" sz="2400" dirty="0" smtClean="0"/>
              <a:t>fixing parallel I/O problems</a:t>
            </a:r>
            <a:endParaRPr lang="en-US" sz="2400" dirty="0" smtClean="0"/>
          </a:p>
          <a:p>
            <a:pPr marL="285750" indent="-285750">
              <a:buFont typeface="Arial"/>
              <a:buChar char="•"/>
            </a:pPr>
            <a:r>
              <a:rPr lang="en-US" sz="2400" dirty="0" smtClean="0"/>
              <a:t>ExaHDF5</a:t>
            </a:r>
            <a:endParaRPr lang="en-US" sz="2400" dirty="0" smtClean="0"/>
          </a:p>
          <a:p>
            <a:pPr marL="515938" lvl="1" indent="-285750"/>
            <a:r>
              <a:rPr lang="en-US" sz="2000" dirty="0" smtClean="0"/>
              <a:t>I/O </a:t>
            </a:r>
            <a:r>
              <a:rPr lang="en-US" sz="2000" dirty="0" smtClean="0"/>
              <a:t>Auto</a:t>
            </a:r>
            <a:r>
              <a:rPr lang="en-US" sz="2000" dirty="0"/>
              <a:t>-</a:t>
            </a:r>
            <a:r>
              <a:rPr lang="en-US" sz="2000" dirty="0" smtClean="0"/>
              <a:t>tuning</a:t>
            </a:r>
          </a:p>
          <a:p>
            <a:pPr marL="515938" lvl="1" indent="-285750"/>
            <a:r>
              <a:rPr lang="en-US" sz="2000" dirty="0" smtClean="0"/>
              <a:t>New features: Asynchronous execution, in situ support, performance scaling</a:t>
            </a:r>
          </a:p>
          <a:p>
            <a:pPr marL="285750" indent="-285750">
              <a:buFont typeface="Arial"/>
              <a:buChar char="•"/>
            </a:pPr>
            <a:r>
              <a:rPr lang="en-US" sz="2400" dirty="0" smtClean="0"/>
              <a:t>Scientific Data Services</a:t>
            </a:r>
          </a:p>
          <a:p>
            <a:pPr marL="515938" lvl="1" indent="-285750"/>
            <a:r>
              <a:rPr lang="en-US" sz="2000" dirty="0" smtClean="0"/>
              <a:t>A new data management system</a:t>
            </a:r>
          </a:p>
          <a:p>
            <a:pPr marL="746125" lvl="2" indent="-285750"/>
            <a:r>
              <a:rPr lang="en-US" dirty="0" smtClean="0"/>
              <a:t>Best of parallel file systems and database management systems</a:t>
            </a:r>
          </a:p>
          <a:p>
            <a:pPr marL="746125" lvl="2" indent="-285750"/>
            <a:r>
              <a:rPr lang="en-US" dirty="0" smtClean="0"/>
              <a:t>Features: Transparent </a:t>
            </a:r>
            <a:r>
              <a:rPr lang="en-US" dirty="0" smtClean="0"/>
              <a:t>and live data </a:t>
            </a:r>
            <a:r>
              <a:rPr lang="en-US" dirty="0" smtClean="0"/>
              <a:t>reorganization, </a:t>
            </a:r>
            <a:r>
              <a:rPr lang="en-US" dirty="0" smtClean="0"/>
              <a:t>querying support, indexing</a:t>
            </a:r>
            <a:r>
              <a:rPr lang="en-US" dirty="0" smtClean="0"/>
              <a:t>, in situ runtime, </a:t>
            </a:r>
            <a:r>
              <a:rPr lang="en-US" dirty="0" smtClean="0"/>
              <a:t>simulation </a:t>
            </a:r>
            <a:r>
              <a:rPr lang="en-US" dirty="0" smtClean="0"/>
              <a:t>and experimental data validation, etc.</a:t>
            </a:r>
            <a:endParaRPr lang="en-US" sz="2400" dirty="0" smtClean="0"/>
          </a:p>
          <a:p>
            <a:pPr marL="285750" indent="-285750">
              <a:buFont typeface="Arial"/>
              <a:buChar char="•"/>
            </a:pPr>
            <a:r>
              <a:rPr lang="en-US" sz="2400" dirty="0" smtClean="0"/>
              <a:t>Performance debugging needs</a:t>
            </a:r>
          </a:p>
          <a:p>
            <a:pPr marL="515938" lvl="1" indent="-285750"/>
            <a:r>
              <a:rPr lang="en-US" sz="2000" dirty="0" smtClean="0"/>
              <a:t>I/O performance monitoring</a:t>
            </a:r>
          </a:p>
          <a:p>
            <a:pPr marL="515938" lvl="1" indent="-285750"/>
            <a:r>
              <a:rPr lang="en-US" sz="2000" dirty="0" smtClean="0"/>
              <a:t>Close collaboration with NERSC</a:t>
            </a:r>
          </a:p>
        </p:txBody>
      </p:sp>
      <p:sp>
        <p:nvSpPr>
          <p:cNvPr id="3" name="Title 2"/>
          <p:cNvSpPr>
            <a:spLocks noGrp="1"/>
          </p:cNvSpPr>
          <p:nvPr>
            <p:ph type="title"/>
          </p:nvPr>
        </p:nvSpPr>
        <p:spPr/>
        <p:txBody>
          <a:bodyPr/>
          <a:lstStyle/>
          <a:p>
            <a:r>
              <a:rPr lang="en-US" dirty="0" smtClean="0"/>
              <a:t>Future</a:t>
            </a:r>
            <a:endParaRPr lang="en-US" dirty="0"/>
          </a:p>
        </p:txBody>
      </p:sp>
      <p:sp>
        <p:nvSpPr>
          <p:cNvPr id="4" name="Slide Number Placeholder 3"/>
          <p:cNvSpPr>
            <a:spLocks noGrp="1"/>
          </p:cNvSpPr>
          <p:nvPr>
            <p:ph type="sldNum" sz="quarter" idx="12"/>
          </p:nvPr>
        </p:nvSpPr>
        <p:spPr/>
        <p:txBody>
          <a:bodyPr/>
          <a:lstStyle/>
          <a:p>
            <a:fld id="{C41FD94A-3280-6B4A-962C-1D6736B77269}" type="slidenum">
              <a:rPr lang="en-US" smtClean="0"/>
              <a:t>31</a:t>
            </a:fld>
            <a:endParaRPr lang="en-US"/>
          </a:p>
        </p:txBody>
      </p:sp>
    </p:spTree>
    <p:extLst>
      <p:ext uri="{BB962C8B-B14F-4D97-AF65-F5344CB8AC3E}">
        <p14:creationId xmlns:p14="http://schemas.microsoft.com/office/powerpoint/2010/main" val="2405009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Thanks!</a:t>
            </a:r>
            <a:endParaRPr lang="en-US" dirty="0"/>
          </a:p>
        </p:txBody>
      </p:sp>
      <p:sp>
        <p:nvSpPr>
          <p:cNvPr id="2" name="Slide Number Placeholder 1"/>
          <p:cNvSpPr>
            <a:spLocks noGrp="1"/>
          </p:cNvSpPr>
          <p:nvPr>
            <p:ph type="sldNum" sz="quarter" idx="11"/>
          </p:nvPr>
        </p:nvSpPr>
        <p:spPr/>
        <p:txBody>
          <a:bodyPr/>
          <a:lstStyle/>
          <a:p>
            <a:fld id="{D7E63A33-8271-4DD0-9C48-789913D7C115}" type="slidenum">
              <a:rPr lang="en-US" smtClean="0"/>
              <a:pPr/>
              <a:t>32</a:t>
            </a:fld>
            <a:endParaRPr lang="en-US"/>
          </a:p>
        </p:txBody>
      </p:sp>
      <p:pic>
        <p:nvPicPr>
          <p:cNvPr id="6" name="Picture 5"/>
          <p:cNvPicPr>
            <a:picLocks noChangeAspect="1"/>
          </p:cNvPicPr>
          <p:nvPr/>
        </p:nvPicPr>
        <p:blipFill>
          <a:blip r:embed="rId2"/>
          <a:stretch>
            <a:fillRect/>
          </a:stretch>
        </p:blipFill>
        <p:spPr>
          <a:xfrm>
            <a:off x="344855" y="5163464"/>
            <a:ext cx="2318627" cy="1558011"/>
          </a:xfrm>
          <a:prstGeom prst="rect">
            <a:avLst/>
          </a:prstGeom>
        </p:spPr>
      </p:pic>
      <p:pic>
        <p:nvPicPr>
          <p:cNvPr id="8" name="Picture 7"/>
          <p:cNvPicPr>
            <a:picLocks noChangeAspect="1"/>
          </p:cNvPicPr>
          <p:nvPr/>
        </p:nvPicPr>
        <p:blipFill>
          <a:blip r:embed="rId3"/>
          <a:stretch>
            <a:fillRect/>
          </a:stretch>
        </p:blipFill>
        <p:spPr>
          <a:xfrm>
            <a:off x="3248000" y="5486257"/>
            <a:ext cx="1361474" cy="844114"/>
          </a:xfrm>
          <a:prstGeom prst="rect">
            <a:avLst/>
          </a:prstGeom>
        </p:spPr>
      </p:pic>
      <p:pic>
        <p:nvPicPr>
          <p:cNvPr id="10" name="Picture 9"/>
          <p:cNvPicPr>
            <a:picLocks noChangeAspect="1"/>
          </p:cNvPicPr>
          <p:nvPr/>
        </p:nvPicPr>
        <p:blipFill>
          <a:blip r:embed="rId4"/>
          <a:stretch>
            <a:fillRect/>
          </a:stretch>
        </p:blipFill>
        <p:spPr>
          <a:xfrm>
            <a:off x="5153760" y="5604791"/>
            <a:ext cx="2692215" cy="508997"/>
          </a:xfrm>
          <a:prstGeom prst="rect">
            <a:avLst/>
          </a:prstGeom>
        </p:spPr>
      </p:pic>
      <p:sp>
        <p:nvSpPr>
          <p:cNvPr id="4" name="Rectangle 3"/>
          <p:cNvSpPr/>
          <p:nvPr/>
        </p:nvSpPr>
        <p:spPr>
          <a:xfrm>
            <a:off x="134954" y="2823421"/>
            <a:ext cx="9009046" cy="2782300"/>
          </a:xfrm>
          <a:prstGeom prst="rect">
            <a:avLst/>
          </a:prstGeom>
        </p:spPr>
        <p:txBody>
          <a:bodyPr wrap="square">
            <a:spAutoFit/>
          </a:bodyPr>
          <a:lstStyle/>
          <a:p>
            <a:pPr>
              <a:lnSpc>
                <a:spcPct val="130000"/>
              </a:lnSpc>
              <a:spcAft>
                <a:spcPts val="1200"/>
              </a:spcAft>
            </a:pPr>
            <a:r>
              <a:rPr lang="en-US" sz="1600" b="1" u="sng" dirty="0" smtClean="0"/>
              <a:t>Application Scientists</a:t>
            </a:r>
            <a:r>
              <a:rPr lang="en-US" sz="1600" b="1" dirty="0" smtClean="0"/>
              <a:t>: H</a:t>
            </a:r>
            <a:r>
              <a:rPr lang="en-US" sz="1600" b="1" dirty="0"/>
              <a:t>. Karimabadi, W. S. </a:t>
            </a:r>
            <a:r>
              <a:rPr lang="en-US" sz="1600" b="1" dirty="0" err="1"/>
              <a:t>Daughton</a:t>
            </a:r>
            <a:r>
              <a:rPr lang="en-US" sz="1600" b="1" dirty="0"/>
              <a:t>, V. Roytershteynz, </a:t>
            </a:r>
            <a:endParaRPr lang="en-US" sz="1600" b="1" dirty="0" smtClean="0"/>
          </a:p>
          <a:p>
            <a:pPr>
              <a:lnSpc>
                <a:spcPct val="130000"/>
              </a:lnSpc>
              <a:spcAft>
                <a:spcPts val="1200"/>
              </a:spcAft>
            </a:pPr>
            <a:r>
              <a:rPr lang="en-US" sz="1600" b="1" u="sng" dirty="0" smtClean="0"/>
              <a:t>Colleagues</a:t>
            </a:r>
            <a:r>
              <a:rPr lang="en-US" sz="1600" b="1" dirty="0" smtClean="0"/>
              <a:t>: J</a:t>
            </a:r>
            <a:r>
              <a:rPr lang="en-US" sz="1600" b="1" dirty="0"/>
              <a:t>. Chou, O. Rübel, </a:t>
            </a:r>
            <a:r>
              <a:rPr lang="en-US" sz="1600" b="1" dirty="0" smtClean="0"/>
              <a:t>E</a:t>
            </a:r>
            <a:r>
              <a:rPr lang="en-US" sz="1600" b="1" dirty="0"/>
              <a:t>. W. Bethel, M. </a:t>
            </a:r>
            <a:r>
              <a:rPr lang="en-US" sz="1600" b="1" dirty="0" err="1"/>
              <a:t>Howison</a:t>
            </a:r>
            <a:r>
              <a:rPr lang="en-US" sz="1600" b="1" dirty="0"/>
              <a:t>, K.-J. Hsu, K.-W. Lin, A. </a:t>
            </a:r>
            <a:r>
              <a:rPr lang="en-US" sz="1600" b="1" dirty="0" smtClean="0"/>
              <a:t>Shoshani, K</a:t>
            </a:r>
            <a:r>
              <a:rPr lang="en-US" sz="1600" b="1" dirty="0"/>
              <a:t>. </a:t>
            </a:r>
            <a:r>
              <a:rPr lang="en-US" sz="1600" b="1" dirty="0" smtClean="0"/>
              <a:t>Wu, Q. </a:t>
            </a:r>
            <a:r>
              <a:rPr lang="en-US" sz="1600" b="1" dirty="0" err="1" smtClean="0"/>
              <a:t>Koziol</a:t>
            </a:r>
            <a:r>
              <a:rPr lang="en-US" sz="1600" b="1" dirty="0" smtClean="0"/>
              <a:t> (HDF5), J. </a:t>
            </a:r>
            <a:r>
              <a:rPr lang="en-US" sz="1600" b="1" dirty="0" err="1" smtClean="0"/>
              <a:t>Shalf</a:t>
            </a:r>
            <a:endParaRPr lang="en-US" sz="1600" b="1" dirty="0" smtClean="0"/>
          </a:p>
          <a:p>
            <a:pPr>
              <a:lnSpc>
                <a:spcPct val="130000"/>
              </a:lnSpc>
              <a:spcAft>
                <a:spcPts val="1200"/>
              </a:spcAft>
            </a:pPr>
            <a:r>
              <a:rPr lang="en-US" sz="1600" b="1" u="sng" dirty="0" smtClean="0"/>
              <a:t>NERSC</a:t>
            </a:r>
            <a:r>
              <a:rPr lang="en-US" sz="1600" b="1" dirty="0"/>
              <a:t>: Tina Butler, Katie </a:t>
            </a:r>
            <a:r>
              <a:rPr lang="en-US" sz="1600" b="1" dirty="0" err="1"/>
              <a:t>Antypas</a:t>
            </a:r>
            <a:r>
              <a:rPr lang="en-US" sz="1600" b="1" dirty="0"/>
              <a:t>, </a:t>
            </a:r>
            <a:r>
              <a:rPr lang="en-US" sz="1600" b="1" dirty="0" smtClean="0"/>
              <a:t>Francesca </a:t>
            </a:r>
            <a:r>
              <a:rPr lang="en-US" sz="1600" b="1" dirty="0" err="1"/>
              <a:t>Verdier</a:t>
            </a:r>
            <a:r>
              <a:rPr lang="en-US" sz="1600" b="1" dirty="0"/>
              <a:t>, Woo-Sun Yang, </a:t>
            </a:r>
            <a:r>
              <a:rPr lang="en-US" sz="1600" b="1" dirty="0" smtClean="0"/>
              <a:t>and </a:t>
            </a:r>
            <a:r>
              <a:rPr lang="en-US" sz="1600" b="1" dirty="0"/>
              <a:t>Harvey Wasserman</a:t>
            </a:r>
            <a:r>
              <a:rPr lang="en-US" sz="1600" b="1" dirty="0" smtClean="0"/>
              <a:t>.</a:t>
            </a:r>
          </a:p>
          <a:p>
            <a:pPr>
              <a:lnSpc>
                <a:spcPct val="130000"/>
              </a:lnSpc>
              <a:spcAft>
                <a:spcPts val="1200"/>
              </a:spcAft>
            </a:pPr>
            <a:r>
              <a:rPr lang="en-US" sz="1600" b="1" u="sng" dirty="0" smtClean="0"/>
              <a:t>Cray</a:t>
            </a:r>
            <a:r>
              <a:rPr lang="en-US" sz="1600" b="1" dirty="0" smtClean="0"/>
              <a:t>: </a:t>
            </a:r>
            <a:r>
              <a:rPr lang="en-US" sz="1600" b="1" dirty="0"/>
              <a:t>Steve </a:t>
            </a:r>
            <a:r>
              <a:rPr lang="en-US" sz="1600" b="1" dirty="0" err="1"/>
              <a:t>Luzmoor</a:t>
            </a:r>
            <a:r>
              <a:rPr lang="en-US" sz="1600" b="1" dirty="0"/>
              <a:t>, Terence Brewer, </a:t>
            </a:r>
            <a:r>
              <a:rPr lang="en-US" sz="1600" b="1" dirty="0" err="1"/>
              <a:t>Randell</a:t>
            </a:r>
            <a:r>
              <a:rPr lang="en-US" sz="1600" b="1" dirty="0"/>
              <a:t> Palmer, Bill Anderson, Mark </a:t>
            </a:r>
            <a:r>
              <a:rPr lang="en-US" sz="1600" b="1" dirty="0" err="1"/>
              <a:t>Pagel</a:t>
            </a:r>
            <a:r>
              <a:rPr lang="en-US" sz="1600" b="1" dirty="0"/>
              <a:t>, </a:t>
            </a:r>
            <a:r>
              <a:rPr lang="en-US" sz="1600" b="1" dirty="0" smtClean="0"/>
              <a:t>and Steven </a:t>
            </a:r>
            <a:r>
              <a:rPr lang="en-US" sz="1600" b="1" dirty="0" err="1" smtClean="0"/>
              <a:t>Oyanagi</a:t>
            </a:r>
            <a:endParaRPr lang="en-US" sz="1600" b="1" dirty="0"/>
          </a:p>
        </p:txBody>
      </p:sp>
      <p:pic>
        <p:nvPicPr>
          <p:cNvPr id="12" name="Picture 11"/>
          <p:cNvPicPr>
            <a:picLocks noChangeAspect="1"/>
          </p:cNvPicPr>
          <p:nvPr/>
        </p:nvPicPr>
        <p:blipFill>
          <a:blip r:embed="rId5"/>
          <a:stretch>
            <a:fillRect/>
          </a:stretch>
        </p:blipFill>
        <p:spPr>
          <a:xfrm>
            <a:off x="4287157" y="0"/>
            <a:ext cx="4856843" cy="1369584"/>
          </a:xfrm>
          <a:prstGeom prst="rect">
            <a:avLst/>
          </a:prstGeom>
        </p:spPr>
      </p:pic>
      <p:sp>
        <p:nvSpPr>
          <p:cNvPr id="11" name="Rectangle 10"/>
          <p:cNvSpPr/>
          <p:nvPr/>
        </p:nvSpPr>
        <p:spPr>
          <a:xfrm>
            <a:off x="134954" y="2177090"/>
            <a:ext cx="8799143" cy="584776"/>
          </a:xfrm>
          <a:prstGeom prst="rect">
            <a:avLst/>
          </a:prstGeom>
        </p:spPr>
        <p:txBody>
          <a:bodyPr wrap="square">
            <a:spAutoFit/>
          </a:bodyPr>
          <a:lstStyle/>
          <a:p>
            <a:r>
              <a:rPr lang="en-US" sz="1600" b="1" dirty="0" smtClean="0"/>
              <a:t>Advanced </a:t>
            </a:r>
            <a:r>
              <a:rPr lang="en-US" sz="1600" b="1" dirty="0"/>
              <a:t>Scientific Computing Research (ASCR</a:t>
            </a:r>
            <a:r>
              <a:rPr lang="en-US" sz="1600" b="1" dirty="0" smtClean="0"/>
              <a:t>) for funding the ExaHDF5 </a:t>
            </a:r>
            <a:r>
              <a:rPr lang="en-US" sz="1600" b="1" dirty="0" smtClean="0"/>
              <a:t>Project; Program Manager: Lucy </a:t>
            </a:r>
            <a:r>
              <a:rPr lang="en-US" sz="1600" b="1" dirty="0" err="1" smtClean="0"/>
              <a:t>Nowell</a:t>
            </a:r>
            <a:endParaRPr lang="en-US" sz="1600" b="1" dirty="0"/>
          </a:p>
        </p:txBody>
      </p:sp>
      <p:sp>
        <p:nvSpPr>
          <p:cNvPr id="5" name="TextBox 4"/>
          <p:cNvSpPr txBox="1"/>
          <p:nvPr/>
        </p:nvSpPr>
        <p:spPr>
          <a:xfrm>
            <a:off x="134954" y="1153097"/>
            <a:ext cx="4750845" cy="400110"/>
          </a:xfrm>
          <a:prstGeom prst="rect">
            <a:avLst/>
          </a:prstGeom>
          <a:noFill/>
        </p:spPr>
        <p:txBody>
          <a:bodyPr wrap="none" rtlCol="0">
            <a:spAutoFit/>
          </a:bodyPr>
          <a:lstStyle/>
          <a:p>
            <a:r>
              <a:rPr lang="en-US" sz="2000" dirty="0" smtClean="0">
                <a:solidFill>
                  <a:srgbClr val="FF0000"/>
                </a:solidFill>
              </a:rPr>
              <a:t>Contact: Suren Byna: &lt;SByna@lbl.gov&gt;</a:t>
            </a:r>
          </a:p>
        </p:txBody>
      </p:sp>
      <p:sp>
        <p:nvSpPr>
          <p:cNvPr id="7" name="Rectangle 6"/>
          <p:cNvSpPr/>
          <p:nvPr/>
        </p:nvSpPr>
        <p:spPr>
          <a:xfrm>
            <a:off x="1169381" y="1555500"/>
            <a:ext cx="3425111" cy="400110"/>
          </a:xfrm>
          <a:prstGeom prst="rect">
            <a:avLst/>
          </a:prstGeom>
        </p:spPr>
        <p:txBody>
          <a:bodyPr wrap="none">
            <a:spAutoFit/>
          </a:bodyPr>
          <a:lstStyle/>
          <a:p>
            <a:r>
              <a:rPr lang="en-US" sz="2000" dirty="0">
                <a:solidFill>
                  <a:srgbClr val="FF0000"/>
                </a:solidFill>
              </a:rPr>
              <a:t>Prabhat: &lt;</a:t>
            </a:r>
            <a:r>
              <a:rPr lang="en-US" sz="2000" dirty="0" err="1">
                <a:solidFill>
                  <a:srgbClr val="FF0000"/>
                </a:solidFill>
              </a:rPr>
              <a:t>Prabhat@lbl.gov</a:t>
            </a:r>
            <a:r>
              <a:rPr lang="en-US" sz="2000" dirty="0">
                <a:solidFill>
                  <a:srgbClr val="FF0000"/>
                </a:solidFill>
              </a:rPr>
              <a:t>&gt;</a:t>
            </a:r>
            <a:endParaRPr lang="en-US" sz="2000" dirty="0">
              <a:solidFill>
                <a:srgbClr val="FF0000"/>
              </a:solidFill>
            </a:endParaRPr>
          </a:p>
        </p:txBody>
      </p:sp>
    </p:spTree>
    <p:extLst>
      <p:ext uri="{BB962C8B-B14F-4D97-AF65-F5344CB8AC3E}">
        <p14:creationId xmlns:p14="http://schemas.microsoft.com/office/powerpoint/2010/main" val="24868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365" y="0"/>
            <a:ext cx="6379635" cy="915005"/>
          </a:xfrm>
        </p:spPr>
        <p:txBody>
          <a:bodyPr/>
          <a:lstStyle/>
          <a:p>
            <a:r>
              <a:rPr lang="en-US" dirty="0" smtClean="0"/>
              <a:t>Data Management Challenges</a:t>
            </a:r>
            <a:endParaRPr lang="en-US" dirty="0"/>
          </a:p>
        </p:txBody>
      </p:sp>
      <p:sp>
        <p:nvSpPr>
          <p:cNvPr id="5" name="Slide Number Placeholder 4"/>
          <p:cNvSpPr>
            <a:spLocks noGrp="1"/>
          </p:cNvSpPr>
          <p:nvPr>
            <p:ph type="sldNum" sz="quarter" idx="11"/>
          </p:nvPr>
        </p:nvSpPr>
        <p:spPr/>
        <p:txBody>
          <a:bodyPr/>
          <a:lstStyle/>
          <a:p>
            <a:fld id="{D7E63A33-8271-4DD0-9C48-789913D7C115}" type="slidenum">
              <a:rPr lang="en-US" smtClean="0"/>
              <a:pPr/>
              <a:t>4</a:t>
            </a:fld>
            <a:endParaRPr lang="en-US"/>
          </a:p>
        </p:txBody>
      </p:sp>
      <p:sp>
        <p:nvSpPr>
          <p:cNvPr id="4" name="Rectangle 3"/>
          <p:cNvSpPr/>
          <p:nvPr/>
        </p:nvSpPr>
        <p:spPr>
          <a:xfrm>
            <a:off x="254000" y="1218687"/>
            <a:ext cx="8602133" cy="3701526"/>
          </a:xfrm>
          <a:prstGeom prst="rect">
            <a:avLst/>
          </a:prstGeom>
        </p:spPr>
        <p:txBody>
          <a:bodyPr wrap="square">
            <a:spAutoFit/>
          </a:bodyPr>
          <a:lstStyle/>
          <a:p>
            <a:pPr marL="454025" indent="-407988">
              <a:lnSpc>
                <a:spcPct val="120000"/>
              </a:lnSpc>
              <a:buFont typeface="Wingdings" charset="2"/>
              <a:buChar char="²"/>
            </a:pPr>
            <a:r>
              <a:rPr lang="en-US" sz="2400" dirty="0" smtClean="0"/>
              <a:t>A scalable </a:t>
            </a:r>
            <a:r>
              <a:rPr lang="en-US" sz="2400" dirty="0"/>
              <a:t>I/O strategy for storing massive </a:t>
            </a:r>
            <a:r>
              <a:rPr lang="en-US" sz="2400" dirty="0" smtClean="0"/>
              <a:t>data output</a:t>
            </a:r>
          </a:p>
          <a:p>
            <a:pPr marL="911225" lvl="1" indent="-407988">
              <a:lnSpc>
                <a:spcPct val="120000"/>
              </a:lnSpc>
              <a:buFont typeface="Courier New"/>
              <a:buChar char="o"/>
            </a:pPr>
            <a:r>
              <a:rPr lang="en-US" sz="2000" dirty="0" smtClean="0"/>
              <a:t>In situ analysis works well when analysis tasks are known </a:t>
            </a:r>
            <a:r>
              <a:rPr lang="en-US" sz="2000" i="1" dirty="0" smtClean="0"/>
              <a:t>a priori</a:t>
            </a:r>
          </a:p>
          <a:p>
            <a:pPr marL="911225" lvl="1" indent="-407988">
              <a:lnSpc>
                <a:spcPct val="120000"/>
              </a:lnSpc>
              <a:buFont typeface="Courier New"/>
              <a:buChar char="o"/>
            </a:pPr>
            <a:r>
              <a:rPr lang="en-US" sz="2000" dirty="0" smtClean="0"/>
              <a:t>Many scientific applications require to store datasets for exploratory analysis</a:t>
            </a:r>
            <a:endParaRPr lang="en-US" sz="2400" dirty="0"/>
          </a:p>
          <a:p>
            <a:pPr marL="454025" indent="-407988">
              <a:lnSpc>
                <a:spcPct val="120000"/>
              </a:lnSpc>
              <a:buFont typeface="Wingdings" charset="2"/>
              <a:buChar char="²"/>
            </a:pPr>
            <a:r>
              <a:rPr lang="en-US" sz="2400" dirty="0" smtClean="0"/>
              <a:t>A scalable </a:t>
            </a:r>
            <a:r>
              <a:rPr lang="en-US" sz="2400" dirty="0"/>
              <a:t>strategy for conducting analysis on these </a:t>
            </a:r>
            <a:r>
              <a:rPr lang="en-US" sz="2400" dirty="0" smtClean="0"/>
              <a:t>datasets</a:t>
            </a:r>
          </a:p>
          <a:p>
            <a:pPr marL="911225" lvl="1" indent="-407988">
              <a:lnSpc>
                <a:spcPct val="120000"/>
              </a:lnSpc>
              <a:buFont typeface="Courier New"/>
              <a:buChar char="o"/>
            </a:pPr>
            <a:r>
              <a:rPr lang="en-US" sz="2000" dirty="0" smtClean="0"/>
              <a:t>Sift through large amounts of data looking for useful information</a:t>
            </a:r>
            <a:endParaRPr lang="en-US" sz="2000" dirty="0"/>
          </a:p>
          <a:p>
            <a:pPr marL="454025" indent="-407988">
              <a:lnSpc>
                <a:spcPct val="120000"/>
              </a:lnSpc>
              <a:buFont typeface="Wingdings" charset="2"/>
              <a:buChar char="²"/>
            </a:pPr>
            <a:r>
              <a:rPr lang="en-US" sz="2400" dirty="0" smtClean="0"/>
              <a:t>A visualization </a:t>
            </a:r>
            <a:r>
              <a:rPr lang="en-US" sz="2400" dirty="0"/>
              <a:t>strategy for examining the </a:t>
            </a:r>
            <a:r>
              <a:rPr lang="en-US" sz="2400" dirty="0" smtClean="0"/>
              <a:t>datasets</a:t>
            </a:r>
          </a:p>
          <a:p>
            <a:pPr marL="911225" lvl="1" indent="-407988">
              <a:lnSpc>
                <a:spcPct val="120000"/>
              </a:lnSpc>
              <a:buFont typeface="Courier New"/>
              <a:buChar char="o"/>
            </a:pPr>
            <a:r>
              <a:rPr lang="en-US" sz="2000" dirty="0" smtClean="0"/>
              <a:t>Display information that makes sense</a:t>
            </a:r>
            <a:endParaRPr lang="en-US" sz="2000" dirty="0"/>
          </a:p>
        </p:txBody>
      </p:sp>
      <p:sp>
        <p:nvSpPr>
          <p:cNvPr id="3" name="Rectangle 2"/>
          <p:cNvSpPr/>
          <p:nvPr/>
        </p:nvSpPr>
        <p:spPr>
          <a:xfrm>
            <a:off x="254000" y="5114643"/>
            <a:ext cx="8242067" cy="1169551"/>
          </a:xfrm>
          <a:prstGeom prst="rect">
            <a:avLst/>
          </a:prstGeom>
        </p:spPr>
        <p:txBody>
          <a:bodyPr wrap="square">
            <a:spAutoFit/>
          </a:bodyPr>
          <a:lstStyle/>
          <a:p>
            <a:pPr marL="454025" indent="-407988">
              <a:lnSpc>
                <a:spcPct val="150000"/>
              </a:lnSpc>
              <a:buFont typeface="Wingdings" charset="2"/>
              <a:buChar char="²"/>
            </a:pPr>
            <a:r>
              <a:rPr lang="en-US" sz="2400" dirty="0"/>
              <a:t>VPIC is a simulation that pushes the limits of data management tools on large supercomputers</a:t>
            </a:r>
          </a:p>
        </p:txBody>
      </p:sp>
    </p:spTree>
    <p:extLst>
      <p:ext uri="{BB962C8B-B14F-4D97-AF65-F5344CB8AC3E}">
        <p14:creationId xmlns:p14="http://schemas.microsoft.com/office/powerpoint/2010/main" val="11655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324" y="49557"/>
            <a:ext cx="8229601" cy="915005"/>
          </a:xfrm>
        </p:spPr>
        <p:txBody>
          <a:bodyPr/>
          <a:lstStyle/>
          <a:p>
            <a:r>
              <a:rPr lang="en-US" dirty="0" smtClean="0"/>
              <a:t>The application: Vector Particle-in-Cell (VPIC) Simulation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5</a:t>
            </a:fld>
            <a:endParaRPr lang="en-US"/>
          </a:p>
        </p:txBody>
      </p:sp>
      <p:grpSp>
        <p:nvGrpSpPr>
          <p:cNvPr id="3" name="Group 2"/>
          <p:cNvGrpSpPr/>
          <p:nvPr/>
        </p:nvGrpSpPr>
        <p:grpSpPr>
          <a:xfrm>
            <a:off x="4960137" y="1376915"/>
            <a:ext cx="4053306" cy="3129368"/>
            <a:chOff x="4960137" y="1376915"/>
            <a:chExt cx="4053306" cy="3129368"/>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60137" y="1376915"/>
              <a:ext cx="4053306" cy="3129368"/>
            </a:xfrm>
            <a:prstGeom prst="rect">
              <a:avLst/>
            </a:prstGeom>
          </p:spPr>
        </p:pic>
        <p:sp>
          <p:nvSpPr>
            <p:cNvPr id="6" name="TextBox 5"/>
            <p:cNvSpPr txBox="1"/>
            <p:nvPr/>
          </p:nvSpPr>
          <p:spPr>
            <a:xfrm>
              <a:off x="7540402" y="2421859"/>
              <a:ext cx="800219" cy="215444"/>
            </a:xfrm>
            <a:prstGeom prst="rect">
              <a:avLst/>
            </a:prstGeom>
            <a:noFill/>
          </p:spPr>
          <p:txBody>
            <a:bodyPr wrap="none" rtlCol="0">
              <a:spAutoFit/>
            </a:bodyPr>
            <a:lstStyle/>
            <a:p>
              <a:r>
                <a:rPr lang="en-US" sz="800" b="1" dirty="0" smtClean="0">
                  <a:solidFill>
                    <a:srgbClr val="0000FF"/>
                  </a:solidFill>
                </a:rPr>
                <a:t>VPIC-Hopper</a:t>
              </a:r>
              <a:endParaRPr lang="en-US" sz="800" b="1" dirty="0">
                <a:solidFill>
                  <a:srgbClr val="0000FF"/>
                </a:solidFill>
              </a:endParaRPr>
            </a:p>
          </p:txBody>
        </p:sp>
        <p:sp>
          <p:nvSpPr>
            <p:cNvPr id="7" name="Rectangle 6"/>
            <p:cNvSpPr/>
            <p:nvPr/>
          </p:nvSpPr>
          <p:spPr>
            <a:xfrm>
              <a:off x="7491713" y="2540402"/>
              <a:ext cx="120390" cy="1079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p:cNvSpPr/>
          <p:nvPr/>
        </p:nvSpPr>
        <p:spPr>
          <a:xfrm>
            <a:off x="64477" y="1100950"/>
            <a:ext cx="4895660" cy="4015201"/>
          </a:xfrm>
          <a:prstGeom prst="rect">
            <a:avLst/>
          </a:prstGeom>
        </p:spPr>
        <p:txBody>
          <a:bodyPr wrap="square">
            <a:spAutoFit/>
          </a:bodyPr>
          <a:lstStyle/>
          <a:p>
            <a:pPr marL="454025" indent="-407988">
              <a:lnSpc>
                <a:spcPct val="150000"/>
              </a:lnSpc>
              <a:buFont typeface="Wingdings" charset="2"/>
              <a:buChar char="²"/>
            </a:pPr>
            <a:r>
              <a:rPr lang="en-US" sz="1900" dirty="0"/>
              <a:t>A state-of-the-art 3D electromagnetic relativistic </a:t>
            </a:r>
            <a:r>
              <a:rPr lang="en-US" sz="1900" dirty="0" smtClean="0"/>
              <a:t>PIC plasma </a:t>
            </a:r>
            <a:r>
              <a:rPr lang="en-US" sz="1900" dirty="0"/>
              <a:t>physics </a:t>
            </a:r>
            <a:r>
              <a:rPr lang="en-US" sz="1900" dirty="0" smtClean="0"/>
              <a:t>simulation</a:t>
            </a:r>
            <a:endParaRPr lang="en-US" sz="1900" dirty="0"/>
          </a:p>
          <a:p>
            <a:pPr marL="454025" indent="-407988">
              <a:lnSpc>
                <a:spcPct val="150000"/>
              </a:lnSpc>
              <a:buFont typeface="Wingdings" charset="2"/>
              <a:buChar char="²"/>
            </a:pPr>
            <a:r>
              <a:rPr lang="en-US" sz="1900" dirty="0"/>
              <a:t>It is an exascale problem and scales well on large </a:t>
            </a:r>
            <a:r>
              <a:rPr lang="en-US" sz="1900" dirty="0" smtClean="0"/>
              <a:t>systems</a:t>
            </a:r>
          </a:p>
          <a:p>
            <a:pPr marL="454025" indent="-407988">
              <a:lnSpc>
                <a:spcPct val="150000"/>
              </a:lnSpc>
              <a:buFont typeface="Wingdings" charset="2"/>
              <a:buChar char="²"/>
            </a:pPr>
            <a:r>
              <a:rPr lang="en-US" sz="1900" dirty="0"/>
              <a:t>An open boundary VPIC simulation of magnetic </a:t>
            </a:r>
            <a:r>
              <a:rPr lang="en-US" sz="1900" dirty="0" smtClean="0"/>
              <a:t>reconnection (Space weather)</a:t>
            </a:r>
          </a:p>
          <a:p>
            <a:pPr marL="454025" indent="-407988">
              <a:lnSpc>
                <a:spcPct val="150000"/>
              </a:lnSpc>
              <a:buFont typeface="Wingdings" charset="2"/>
              <a:buChar char="²"/>
            </a:pPr>
            <a:r>
              <a:rPr lang="en-US" sz="1900" dirty="0" smtClean="0"/>
              <a:t>NERSC Hopper Supercomputer</a:t>
            </a:r>
          </a:p>
        </p:txBody>
      </p:sp>
      <p:sp>
        <p:nvSpPr>
          <p:cNvPr id="8" name="Rectangle 7"/>
          <p:cNvSpPr/>
          <p:nvPr/>
        </p:nvSpPr>
        <p:spPr>
          <a:xfrm>
            <a:off x="183011" y="4955301"/>
            <a:ext cx="8486856" cy="1412694"/>
          </a:xfrm>
          <a:prstGeom prst="rect">
            <a:avLst/>
          </a:prstGeom>
        </p:spPr>
        <p:txBody>
          <a:bodyPr wrap="square">
            <a:spAutoFit/>
          </a:bodyPr>
          <a:lstStyle/>
          <a:p>
            <a:pPr marL="774065" lvl="1" indent="-407988">
              <a:lnSpc>
                <a:spcPct val="120000"/>
              </a:lnSpc>
              <a:buFont typeface="Courier New"/>
              <a:buChar char="o"/>
            </a:pPr>
            <a:r>
              <a:rPr lang="en-US" dirty="0"/>
              <a:t>6,384 compute nodes; 2 twelve-core AMD '</a:t>
            </a:r>
            <a:r>
              <a:rPr lang="en-US" dirty="0" err="1"/>
              <a:t>MagnyCours</a:t>
            </a:r>
            <a:r>
              <a:rPr lang="en-US" dirty="0"/>
              <a:t>' 2.1-GHz processors per node; 32 GB DDR3 1333-MHz memory per node; Interconnect with a 3D torus topology</a:t>
            </a:r>
          </a:p>
          <a:p>
            <a:pPr marL="774065" lvl="1" indent="-407988">
              <a:lnSpc>
                <a:spcPct val="120000"/>
              </a:lnSpc>
              <a:buFont typeface="Courier New"/>
              <a:buChar char="o"/>
            </a:pPr>
            <a:r>
              <a:rPr lang="en-US" dirty="0">
                <a:solidFill>
                  <a:srgbClr val="0000FF"/>
                </a:solidFill>
              </a:rPr>
              <a:t>Lustre parallel file system with 156 OSTs at a peak BW of 35 GB/s</a:t>
            </a:r>
          </a:p>
        </p:txBody>
      </p:sp>
    </p:spTree>
    <p:extLst>
      <p:ext uri="{BB962C8B-B14F-4D97-AF65-F5344CB8AC3E}">
        <p14:creationId xmlns:p14="http://schemas.microsoft.com/office/powerpoint/2010/main" val="31408690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t="16551" b="16551"/>
          <a:stretch>
            <a:fillRect/>
          </a:stretch>
        </p:blipFill>
        <p:spPr>
          <a:xfrm>
            <a:off x="914400" y="845343"/>
            <a:ext cx="6996935" cy="4680216"/>
          </a:xfrm>
        </p:spPr>
      </p:pic>
      <p:sp>
        <p:nvSpPr>
          <p:cNvPr id="3" name="Slide Number Placeholder 2"/>
          <p:cNvSpPr>
            <a:spLocks noGrp="1"/>
          </p:cNvSpPr>
          <p:nvPr>
            <p:ph type="sldNum" sz="quarter" idx="12"/>
          </p:nvPr>
        </p:nvSpPr>
        <p:spPr/>
        <p:txBody>
          <a:bodyPr/>
          <a:lstStyle/>
          <a:p>
            <a:fld id="{C41FD94A-3280-6B4A-962C-1D6736B77269}" type="slidenum">
              <a:rPr lang="en-US" smtClean="0"/>
              <a:t>6</a:t>
            </a:fld>
            <a:endParaRPr lang="en-US"/>
          </a:p>
        </p:txBody>
      </p:sp>
      <p:sp>
        <p:nvSpPr>
          <p:cNvPr id="4" name="Title 3"/>
          <p:cNvSpPr>
            <a:spLocks noGrp="1"/>
          </p:cNvSpPr>
          <p:nvPr>
            <p:ph type="title"/>
          </p:nvPr>
        </p:nvSpPr>
        <p:spPr/>
        <p:txBody>
          <a:bodyPr/>
          <a:lstStyle/>
          <a:p>
            <a:r>
              <a:rPr lang="en-US" dirty="0"/>
              <a:t>X1.7-Solar Flare of May 12, 2013</a:t>
            </a:r>
            <a:endParaRPr lang="en-US" dirty="0"/>
          </a:p>
        </p:txBody>
      </p:sp>
      <p:sp>
        <p:nvSpPr>
          <p:cNvPr id="6" name="Rectangle 5"/>
          <p:cNvSpPr/>
          <p:nvPr/>
        </p:nvSpPr>
        <p:spPr>
          <a:xfrm>
            <a:off x="597722" y="5564921"/>
            <a:ext cx="7986903" cy="369332"/>
          </a:xfrm>
          <a:prstGeom prst="rect">
            <a:avLst/>
          </a:prstGeom>
        </p:spPr>
        <p:txBody>
          <a:bodyPr wrap="square">
            <a:spAutoFit/>
          </a:bodyPr>
          <a:lstStyle/>
          <a:p>
            <a:r>
              <a:rPr lang="en-US" dirty="0"/>
              <a:t>http://</a:t>
            </a:r>
            <a:r>
              <a:rPr lang="en-US" dirty="0" err="1"/>
              <a:t>www.space.com</a:t>
            </a:r>
            <a:r>
              <a:rPr lang="en-US" dirty="0"/>
              <a:t>/20621-solar-maximum-sun-storm-photos-2013.html</a:t>
            </a:r>
          </a:p>
        </p:txBody>
      </p:sp>
      <p:sp>
        <p:nvSpPr>
          <p:cNvPr id="7" name="Rectangle 6"/>
          <p:cNvSpPr/>
          <p:nvPr/>
        </p:nvSpPr>
        <p:spPr>
          <a:xfrm>
            <a:off x="597722" y="5934253"/>
            <a:ext cx="5879278" cy="369332"/>
          </a:xfrm>
          <a:prstGeom prst="rect">
            <a:avLst/>
          </a:prstGeom>
        </p:spPr>
        <p:txBody>
          <a:bodyPr wrap="square">
            <a:spAutoFit/>
          </a:bodyPr>
          <a:lstStyle/>
          <a:p>
            <a:r>
              <a:rPr lang="en-US" dirty="0"/>
              <a:t>http://</a:t>
            </a:r>
            <a:r>
              <a:rPr lang="en-US" dirty="0" err="1"/>
              <a:t>www.youtube.com</a:t>
            </a:r>
            <a:r>
              <a:rPr lang="en-US" dirty="0"/>
              <a:t>/</a:t>
            </a:r>
            <a:r>
              <a:rPr lang="en-US" dirty="0" err="1"/>
              <a:t>watch?v</a:t>
            </a:r>
            <a:r>
              <a:rPr lang="en-US" dirty="0"/>
              <a:t>=5LVKOPMEnqg</a:t>
            </a:r>
          </a:p>
        </p:txBody>
      </p:sp>
    </p:spTree>
    <p:extLst>
      <p:ext uri="{BB962C8B-B14F-4D97-AF65-F5344CB8AC3E}">
        <p14:creationId xmlns:p14="http://schemas.microsoft.com/office/powerpoint/2010/main" val="3302910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324" y="49557"/>
            <a:ext cx="8229601" cy="915005"/>
          </a:xfrm>
        </p:spPr>
        <p:txBody>
          <a:bodyPr/>
          <a:lstStyle/>
          <a:p>
            <a:r>
              <a:rPr lang="en-US" dirty="0" smtClean="0"/>
              <a:t>The application: Vector Particle-in-Cell (VPIC) Simulation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7</a:t>
            </a:fld>
            <a:endParaRPr lang="en-US"/>
          </a:p>
        </p:txBody>
      </p:sp>
      <p:pic>
        <p:nvPicPr>
          <p:cNvPr id="11" name="reconne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267" y="964562"/>
            <a:ext cx="7186624" cy="5774422"/>
          </a:xfrm>
          <a:prstGeom prst="rect">
            <a:avLst/>
          </a:prstGeom>
        </p:spPr>
      </p:pic>
      <p:sp>
        <p:nvSpPr>
          <p:cNvPr id="3" name="Rectangle 2"/>
          <p:cNvSpPr/>
          <p:nvPr/>
        </p:nvSpPr>
        <p:spPr>
          <a:xfrm>
            <a:off x="1557866" y="2263091"/>
            <a:ext cx="6349999" cy="2554545"/>
          </a:xfrm>
          <a:prstGeom prst="rect">
            <a:avLst/>
          </a:prstGeom>
        </p:spPr>
        <p:txBody>
          <a:bodyPr wrap="square">
            <a:spAutoFit/>
          </a:bodyPr>
          <a:lstStyle/>
          <a:p>
            <a:pPr marL="285750" indent="-285750">
              <a:buFont typeface="Arial"/>
              <a:buChar char="•"/>
            </a:pPr>
            <a:r>
              <a:rPr lang="en-US" sz="2000" dirty="0">
                <a:solidFill>
                  <a:srgbClr val="CCFFCC"/>
                </a:solidFill>
              </a:rPr>
              <a:t>March 1989: A power blackout in Canada affected 6 million people.</a:t>
            </a:r>
          </a:p>
          <a:p>
            <a:pPr marL="285750" indent="-285750">
              <a:buFont typeface="Arial"/>
              <a:buChar char="•"/>
            </a:pPr>
            <a:r>
              <a:rPr lang="en-US" sz="2000" dirty="0">
                <a:solidFill>
                  <a:srgbClr val="CCFFCC"/>
                </a:solidFill>
              </a:rPr>
              <a:t>October-November 2003: Solar panels fail on the $450 million Midori 2 research satellite, and astronauts take cover in the International Space Station.</a:t>
            </a:r>
          </a:p>
          <a:p>
            <a:pPr marL="285750" indent="-285750">
              <a:buFont typeface="Arial"/>
              <a:buChar char="•"/>
            </a:pPr>
            <a:r>
              <a:rPr lang="en-US" sz="2000" dirty="0">
                <a:solidFill>
                  <a:srgbClr val="CCFFCC"/>
                </a:solidFill>
              </a:rPr>
              <a:t>June 2011: Airlines report disruption of high-frequency radio communications near the Arctic.</a:t>
            </a:r>
          </a:p>
        </p:txBody>
      </p:sp>
    </p:spTree>
    <p:extLst>
      <p:ext uri="{BB962C8B-B14F-4D97-AF65-F5344CB8AC3E}">
        <p14:creationId xmlns:p14="http://schemas.microsoft.com/office/powerpoint/2010/main" val="1281420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423" y="41461"/>
            <a:ext cx="8229601" cy="915005"/>
          </a:xfrm>
        </p:spPr>
        <p:txBody>
          <a:bodyPr/>
          <a:lstStyle/>
          <a:p>
            <a:r>
              <a:rPr lang="en-US" dirty="0" smtClean="0"/>
              <a:t>VPIC Trillion Particle Simulation setup</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8</a:t>
            </a:fld>
            <a:endParaRPr lang="en-US"/>
          </a:p>
        </p:txBody>
      </p:sp>
      <p:sp>
        <p:nvSpPr>
          <p:cNvPr id="3" name="Rectangle 2"/>
          <p:cNvSpPr/>
          <p:nvPr/>
        </p:nvSpPr>
        <p:spPr>
          <a:xfrm>
            <a:off x="370649" y="3413452"/>
            <a:ext cx="8591545" cy="2962863"/>
          </a:xfrm>
          <a:prstGeom prst="rect">
            <a:avLst/>
          </a:prstGeom>
        </p:spPr>
        <p:txBody>
          <a:bodyPr wrap="square">
            <a:spAutoFit/>
          </a:bodyPr>
          <a:lstStyle/>
          <a:p>
            <a:pPr marL="454025" indent="-407988">
              <a:lnSpc>
                <a:spcPct val="120000"/>
              </a:lnSpc>
              <a:buFont typeface="Wingdings" charset="2"/>
              <a:buChar char="²"/>
            </a:pPr>
            <a:r>
              <a:rPr lang="en-US" sz="2000" dirty="0" smtClean="0"/>
              <a:t>20,000 MPI processes (MPI domains) using 120,000 cores</a:t>
            </a:r>
          </a:p>
          <a:p>
            <a:pPr marL="454025" indent="-407988">
              <a:lnSpc>
                <a:spcPct val="120000"/>
              </a:lnSpc>
              <a:buFont typeface="Wingdings" charset="2"/>
              <a:buChar char="²"/>
            </a:pPr>
            <a:r>
              <a:rPr lang="en-US" sz="2000" dirty="0" smtClean="0"/>
              <a:t>Each </a:t>
            </a:r>
            <a:r>
              <a:rPr lang="en-US" sz="2000" dirty="0"/>
              <a:t>MPI </a:t>
            </a:r>
            <a:r>
              <a:rPr lang="en-US" sz="2000" dirty="0" smtClean="0"/>
              <a:t>process writes </a:t>
            </a:r>
            <a:r>
              <a:rPr lang="en-US" sz="2000" dirty="0"/>
              <a:t>~51 Million (±15%) particles</a:t>
            </a:r>
          </a:p>
          <a:p>
            <a:pPr marL="454025" indent="-407988">
              <a:lnSpc>
                <a:spcPct val="120000"/>
              </a:lnSpc>
              <a:buFont typeface="Wingdings" charset="2"/>
              <a:buChar char="²"/>
            </a:pPr>
            <a:r>
              <a:rPr lang="en-US" sz="2000" dirty="0"/>
              <a:t>Each particle has 8 variables</a:t>
            </a:r>
          </a:p>
          <a:p>
            <a:pPr marL="454025" indent="-407988">
              <a:lnSpc>
                <a:spcPct val="120000"/>
              </a:lnSpc>
              <a:buFont typeface="Wingdings" charset="2"/>
              <a:buChar char="²"/>
            </a:pPr>
            <a:r>
              <a:rPr lang="en-US" sz="2000" dirty="0" smtClean="0"/>
              <a:t>Lustre</a:t>
            </a:r>
            <a:r>
              <a:rPr lang="en-US" sz="2000" dirty="0"/>
              <a:t>-aware MPI-IO implementation</a:t>
            </a:r>
          </a:p>
          <a:p>
            <a:pPr marL="774065" lvl="1" indent="-407988">
              <a:lnSpc>
                <a:spcPct val="120000"/>
              </a:lnSpc>
              <a:buFont typeface="Wingdings" charset="2"/>
              <a:buChar char="ü"/>
            </a:pPr>
            <a:r>
              <a:rPr lang="en-US" dirty="0"/>
              <a:t>MPI collective buffer size is equal to the stripe size </a:t>
            </a:r>
          </a:p>
          <a:p>
            <a:pPr marL="774065" lvl="1" indent="-407988">
              <a:lnSpc>
                <a:spcPct val="120000"/>
              </a:lnSpc>
              <a:buFont typeface="Wingdings" charset="2"/>
              <a:buChar char="ü"/>
            </a:pPr>
            <a:r>
              <a:rPr lang="en-US" dirty="0"/>
              <a:t>Number of MPI aggregators is equal to the stripe count</a:t>
            </a:r>
          </a:p>
          <a:p>
            <a:pPr marL="454025" indent="-407988">
              <a:lnSpc>
                <a:spcPct val="120000"/>
              </a:lnSpc>
              <a:buFont typeface="Wingdings" charset="2"/>
              <a:buChar char="²"/>
            </a:pPr>
            <a:r>
              <a:rPr lang="en-US" sz="2000" b="1" dirty="0" smtClean="0">
                <a:solidFill>
                  <a:srgbClr val="0000FF"/>
                </a:solidFill>
              </a:rPr>
              <a:t>Particle dataset </a:t>
            </a:r>
            <a:r>
              <a:rPr lang="en-US" sz="2000" b="1" dirty="0">
                <a:solidFill>
                  <a:srgbClr val="0000FF"/>
                </a:solidFill>
              </a:rPr>
              <a:t>size varies (30TB to </a:t>
            </a:r>
            <a:r>
              <a:rPr lang="en-US" sz="2000" b="1" dirty="0" smtClean="0">
                <a:solidFill>
                  <a:srgbClr val="0000FF"/>
                </a:solidFill>
              </a:rPr>
              <a:t>43TB) per time step – A total of 350 TB data + 150 TB checkpoint data</a:t>
            </a:r>
            <a:endParaRPr lang="en-US" sz="2000" b="1" dirty="0">
              <a:solidFill>
                <a:srgbClr val="0000FF"/>
              </a:solidFill>
            </a:endParaRPr>
          </a:p>
        </p:txBody>
      </p:sp>
      <p:pic>
        <p:nvPicPr>
          <p:cNvPr id="4" name="Picture 3" descr="vpic-confi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523" y="956466"/>
            <a:ext cx="6249610" cy="2563463"/>
          </a:xfrm>
          <a:prstGeom prst="rect">
            <a:avLst/>
          </a:prstGeom>
        </p:spPr>
      </p:pic>
    </p:spTree>
    <p:extLst>
      <p:ext uri="{BB962C8B-B14F-4D97-AF65-F5344CB8AC3E}">
        <p14:creationId xmlns:p14="http://schemas.microsoft.com/office/powerpoint/2010/main" val="6223036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271" y="14944"/>
            <a:ext cx="7726362" cy="915005"/>
          </a:xfrm>
        </p:spPr>
        <p:txBody>
          <a:bodyPr/>
          <a:lstStyle/>
          <a:p>
            <a:r>
              <a:rPr lang="en-US" dirty="0" smtClean="0"/>
              <a:t>Science Questions</a:t>
            </a:r>
            <a:endParaRPr lang="en-US" dirty="0"/>
          </a:p>
        </p:txBody>
      </p:sp>
      <p:sp>
        <p:nvSpPr>
          <p:cNvPr id="6" name="Content Placeholder 2"/>
          <p:cNvSpPr>
            <a:spLocks noGrp="1"/>
          </p:cNvSpPr>
          <p:nvPr>
            <p:ph idx="1"/>
          </p:nvPr>
        </p:nvSpPr>
        <p:spPr>
          <a:xfrm>
            <a:off x="248441" y="1045943"/>
            <a:ext cx="8438359" cy="5262782"/>
          </a:xfrm>
        </p:spPr>
        <p:txBody>
          <a:bodyPr>
            <a:noAutofit/>
          </a:bodyPr>
          <a:lstStyle/>
          <a:p>
            <a:pPr marL="454025" indent="-407988">
              <a:buFont typeface="Wingdings" charset="2"/>
              <a:buChar char="²"/>
            </a:pPr>
            <a:r>
              <a:rPr lang="en-US" sz="2200" dirty="0"/>
              <a:t>Understanding physical mechanisms responsible for producing magnetic reconnection in a collisionless </a:t>
            </a:r>
            <a:r>
              <a:rPr lang="en-US" sz="2200" dirty="0" smtClean="0"/>
              <a:t>plasma</a:t>
            </a:r>
          </a:p>
          <a:p>
            <a:pPr marL="454025" indent="-407988">
              <a:buFont typeface="Wingdings" charset="2"/>
              <a:buChar char="²"/>
            </a:pPr>
            <a:r>
              <a:rPr lang="en-US" sz="2200" dirty="0"/>
              <a:t>Analysis of highly energetic particles</a:t>
            </a:r>
          </a:p>
          <a:p>
            <a:pPr marL="774065" lvl="1" indent="-407988">
              <a:buFont typeface="Courier New"/>
              <a:buChar char="o"/>
            </a:pPr>
            <a:r>
              <a:rPr lang="en-US" sz="2000" dirty="0"/>
              <a:t>Are the highly energetic particles preferentially accelerated along the magnetic field?</a:t>
            </a:r>
          </a:p>
          <a:p>
            <a:pPr marL="774065" lvl="1" indent="-407988">
              <a:buFont typeface="Courier New"/>
              <a:buChar char="o"/>
            </a:pPr>
            <a:r>
              <a:rPr lang="en-US" sz="2000" dirty="0"/>
              <a:t>What is the spatial distribution of highly energetic particles?</a:t>
            </a:r>
          </a:p>
          <a:p>
            <a:pPr marL="454025" indent="-407988">
              <a:buFont typeface="Wingdings" charset="2"/>
              <a:buChar char="²"/>
            </a:pPr>
            <a:r>
              <a:rPr lang="en-US" sz="2200" dirty="0" smtClean="0"/>
              <a:t>Agyrotropy: A quantitative measure of the deviation of the distribution from cylindrical symmetry about the magnetic field</a:t>
            </a:r>
          </a:p>
          <a:p>
            <a:pPr marL="454025" indent="-407988">
              <a:buFont typeface="Wingdings" charset="2"/>
              <a:buChar char="²"/>
            </a:pPr>
            <a:r>
              <a:rPr lang="en-US" sz="2200" dirty="0" smtClean="0"/>
              <a:t>What </a:t>
            </a:r>
            <a:r>
              <a:rPr lang="en-US" sz="2200" dirty="0"/>
              <a:t>are the properties of </a:t>
            </a:r>
            <a:r>
              <a:rPr lang="en-US" sz="2200" dirty="0" smtClean="0"/>
              <a:t>particles </a:t>
            </a:r>
            <a:r>
              <a:rPr lang="en-US" sz="2200" dirty="0"/>
              <a:t>near the </a:t>
            </a:r>
            <a:r>
              <a:rPr lang="en-US" sz="2200" dirty="0" smtClean="0"/>
              <a:t>reconnection hot</a:t>
            </a:r>
            <a:r>
              <a:rPr lang="en-US" sz="2200" dirty="0"/>
              <a:t>-spot (the so-called X-line)</a:t>
            </a:r>
            <a:r>
              <a:rPr lang="en-US" sz="2200" dirty="0" smtClean="0"/>
              <a:t>?</a:t>
            </a:r>
          </a:p>
          <a:p>
            <a:pPr marL="774065" lvl="1" indent="-407988">
              <a:buFont typeface="Courier New"/>
              <a:buChar char="o"/>
            </a:pPr>
            <a:r>
              <a:rPr lang="en-US" sz="2000" dirty="0"/>
              <a:t>What is the degree of </a:t>
            </a:r>
            <a:r>
              <a:rPr lang="en-US" sz="2000" dirty="0" err="1"/>
              <a:t>agyrotropy</a:t>
            </a:r>
            <a:r>
              <a:rPr lang="en-US" sz="2000" dirty="0"/>
              <a:t> in the </a:t>
            </a:r>
            <a:r>
              <a:rPr lang="en-US" sz="2000" dirty="0" smtClean="0"/>
              <a:t>spatial vicinity </a:t>
            </a:r>
            <a:r>
              <a:rPr lang="en-US" sz="2000" dirty="0"/>
              <a:t>of the X-line? </a:t>
            </a:r>
          </a:p>
        </p:txBody>
      </p:sp>
      <p:sp>
        <p:nvSpPr>
          <p:cNvPr id="5" name="Slide Number Placeholder 4"/>
          <p:cNvSpPr>
            <a:spLocks noGrp="1"/>
          </p:cNvSpPr>
          <p:nvPr>
            <p:ph type="sldNum" sz="quarter" idx="11"/>
          </p:nvPr>
        </p:nvSpPr>
        <p:spPr/>
        <p:txBody>
          <a:bodyPr/>
          <a:lstStyle/>
          <a:p>
            <a:fld id="{D7E63A33-8271-4DD0-9C48-789913D7C115}" type="slidenum">
              <a:rPr lang="en-US" smtClean="0"/>
              <a:pPr/>
              <a:t>9</a:t>
            </a:fld>
            <a:endParaRPr lang="en-US" dirty="0"/>
          </a:p>
        </p:txBody>
      </p:sp>
    </p:spTree>
    <p:extLst>
      <p:ext uri="{BB962C8B-B14F-4D97-AF65-F5344CB8AC3E}">
        <p14:creationId xmlns:p14="http://schemas.microsoft.com/office/powerpoint/2010/main" val="257931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RD-Presentation">
  <a:themeElements>
    <a:clrScheme name="CRD_PowerPoint">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635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CRD-Presentation.potx</Template>
  <TotalTime>6650</TotalTime>
  <Words>2608</Words>
  <Application>Microsoft Macintosh PowerPoint</Application>
  <PresentationFormat>On-screen Show (4:3)</PresentationFormat>
  <Paragraphs>251</Paragraphs>
  <Slides>32</Slides>
  <Notes>12</Notes>
  <HiddenSlides>0</HiddenSlides>
  <MMClips>1</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CRD-Presentation</vt:lpstr>
      <vt:lpstr>Trillion Particles, 120,000 cores, and 350 TBs: Lessons Learned from a Hero I/O Run on Hopper</vt:lpstr>
      <vt:lpstr>Project and Team Details</vt:lpstr>
      <vt:lpstr>Data Explosion in Scientific Computing</vt:lpstr>
      <vt:lpstr>Data Management Challenges</vt:lpstr>
      <vt:lpstr>The application: Vector Particle-in-Cell (VPIC) Simulation</vt:lpstr>
      <vt:lpstr>X1.7-Solar Flare of May 12, 2013</vt:lpstr>
      <vt:lpstr>The application: Vector Particle-in-Cell (VPIC) Simulation</vt:lpstr>
      <vt:lpstr>VPIC Trillion Particle Simulation setup</vt:lpstr>
      <vt:lpstr>Science Questions</vt:lpstr>
      <vt:lpstr>Science Impact: Multiple discoveries in plasma physics</vt:lpstr>
      <vt:lpstr>Expected challenges in running the application</vt:lpstr>
      <vt:lpstr>Lessons Learned</vt:lpstr>
      <vt:lpstr>Lesson 1: Parallel HDF5 works – VPIC I/O pattern</vt:lpstr>
      <vt:lpstr>Lesson 1: Parallel HDF5 works – File-per-process</vt:lpstr>
      <vt:lpstr>Lesson 1: Parallel HDF5 works – File-per-process</vt:lpstr>
      <vt:lpstr>Lesson 1: Parallel HDF5 works – HDF5 and H5Part</vt:lpstr>
      <vt:lpstr>Lesson 1: Parallel HDF5 works – HDF5 and H5Part</vt:lpstr>
      <vt:lpstr>Lesson 1: Parallel HDF5 works – Load balance</vt:lpstr>
      <vt:lpstr>Lesson 2: Tuning parallel I/O is a challenge, but not impossible – I/O Stack</vt:lpstr>
      <vt:lpstr>Lesson 2: Tuning parallel I/O is a challenge, but not impossible – Lustre and MPI-IO tuning</vt:lpstr>
      <vt:lpstr>Lesson 2: Tuning parallel I/O is a challenge, but not impossible – HDF5 truncate</vt:lpstr>
      <vt:lpstr>Lesson 3: Advance verification of file system software is important – OSTs behaving badly </vt:lpstr>
      <vt:lpstr>Lesson 3: Advance verification of file system software is important – OSSs behaving badly </vt:lpstr>
      <vt:lpstr>Lesson 4: Advance verification of resources for memory intensive apps is important</vt:lpstr>
      <vt:lpstr>Lesson 4: Advance verification of resources for memory intensive apps is important - Solution</vt:lpstr>
      <vt:lpstr>Lesson 5: Scalable tools are required for diagnosing SW and HW problems</vt:lpstr>
      <vt:lpstr>Lesson 5: Scalable tools are required for diagnosing SW and HW problems</vt:lpstr>
      <vt:lpstr>I/O Auto-tuning framework</vt:lpstr>
      <vt:lpstr>Lesson 5: Scalable tools are required for diagnosing SW and HW problems</vt:lpstr>
      <vt:lpstr>Lessons Learned</vt:lpstr>
      <vt:lpstr>Future</vt:lpstr>
      <vt:lpstr>Thanks!</vt:lpstr>
    </vt:vector>
  </TitlesOfParts>
  <Company>Lawrence Berkeley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 title here</dc:title>
  <dc:creator>David Brown</dc:creator>
  <cp:lastModifiedBy>Suren Byna</cp:lastModifiedBy>
  <cp:revision>202</cp:revision>
  <dcterms:created xsi:type="dcterms:W3CDTF">2013-01-07T18:54:20Z</dcterms:created>
  <dcterms:modified xsi:type="dcterms:W3CDTF">2013-05-23T05:19:25Z</dcterms:modified>
</cp:coreProperties>
</file>